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7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C3214-BD91-4CFF-86B1-E47869A8C050}" type="datetimeFigureOut">
              <a:rPr lang="tr-TR" smtClean="0"/>
              <a:t>15.01.2021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41E91-E35D-4886-B43B-C92E097305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854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41E91-E35D-4886-B43B-C92E0973058B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82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41E91-E35D-4886-B43B-C92E0973058B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4470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F203AD-E1E1-4017-987B-A873E1BD1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037C66A-BE48-4E3A-9B45-360A38448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1B43344-E8D6-423D-AA9A-F1D42440A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8489-41A7-4E41-B02D-E1C58B1EE781}" type="datetimeFigureOut">
              <a:rPr lang="tr-TR" smtClean="0"/>
              <a:t>15.01.2021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EED7B81-F572-4431-A57B-04ED662C7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1B9FD80-BAD7-42C1-ACAF-67338C56D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DF1A-F458-450E-82F3-608CDD7422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977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498D4E-BEF0-452E-AC28-6AAA258E1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1B4BA97-5695-4FB8-8760-B5D98F337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04FF083-8606-4BD4-B164-7D82E7EFE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8489-41A7-4E41-B02D-E1C58B1EE781}" type="datetimeFigureOut">
              <a:rPr lang="tr-TR" smtClean="0"/>
              <a:t>15.01.2021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A3D0710-649B-491B-9500-FB8F9CCA8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65AFFF-58E4-48E5-B6FD-6DFE7140D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DF1A-F458-450E-82F3-608CDD7422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761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CA0BBB2-EBAC-422B-9E54-839596FDE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F86BE7E-542E-44EC-8918-EDE61F221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1597186-45B2-4A0E-9156-E24EF201F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8489-41A7-4E41-B02D-E1C58B1EE781}" type="datetimeFigureOut">
              <a:rPr lang="tr-TR" smtClean="0"/>
              <a:t>15.01.2021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9830F67-AC67-4330-9EDF-78DB5602C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165999B-6C47-487B-963D-8A4A19E6F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DF1A-F458-450E-82F3-608CDD7422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720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AD7019-0D02-41F3-9699-05102C9C6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46D4C0-7F98-4456-BADF-5266C0C54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DAEC589-7722-4399-A9CB-0E744EBEA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8489-41A7-4E41-B02D-E1C58B1EE781}" type="datetimeFigureOut">
              <a:rPr lang="tr-TR" smtClean="0"/>
              <a:t>15.01.2021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AF93559-741C-4B8E-9498-92E3A32A2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BABD907-27DB-48F2-BABE-0049FE2FA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DF1A-F458-450E-82F3-608CDD7422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157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2AB57B-C0B7-4F19-BFD3-37A9DA06F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897E33B-DBBB-45F8-BED0-536107367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F9D8921-BA33-476C-9D1C-87988705F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8489-41A7-4E41-B02D-E1C58B1EE781}" type="datetimeFigureOut">
              <a:rPr lang="tr-TR" smtClean="0"/>
              <a:t>15.01.2021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AF6B339-B488-4046-84DF-C5493E45A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3ED50A4-AADA-4398-941D-8090DC0DF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DF1A-F458-450E-82F3-608CDD7422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442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065D83-AAF7-4380-B64A-A101E4E66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BF5780B-7576-432D-AF38-0CFE322F7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D20C96E-6C24-4A12-9ECF-B52DD2B2F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F16003C-D64C-4A6E-95D3-AB4869B0F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8489-41A7-4E41-B02D-E1C58B1EE781}" type="datetimeFigureOut">
              <a:rPr lang="tr-TR" smtClean="0"/>
              <a:t>15.01.2021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B16B4B8-F3D4-4CC1-A267-B0EF0EF60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28364F1-9822-4FB4-9051-75063976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DF1A-F458-450E-82F3-608CDD7422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992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A1B323-3891-4CC8-A2A1-6A953B810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FACF3DF-BE79-42FD-8AC6-9E46B501A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1A5255C-456D-43F3-9387-3860CA953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DBD7578-FD26-4B02-8291-21FCD15D26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6F83D9A-E074-4BB9-A981-CE6E96253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5FB0F0B-5BB6-4406-ACF3-C7639BB40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8489-41A7-4E41-B02D-E1C58B1EE781}" type="datetimeFigureOut">
              <a:rPr lang="tr-TR" smtClean="0"/>
              <a:t>15.01.2021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3E3C9C7-62B2-40E9-9F00-079490CE9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C085389-DAB9-48BC-A378-0A8FC9E8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DF1A-F458-450E-82F3-608CDD7422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073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A882E0-1C88-4D26-A348-2BE38BA5F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01D0477-62A4-4770-B2F7-E012450A4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8489-41A7-4E41-B02D-E1C58B1EE781}" type="datetimeFigureOut">
              <a:rPr lang="tr-TR" smtClean="0"/>
              <a:t>15.01.2021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CA6A178-939E-4E45-ACA2-538BCE0BE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F2A992E-E83C-4FF2-B657-AE5F810C9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DF1A-F458-450E-82F3-608CDD7422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954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96B0F96-0561-4FB1-8AF1-78C9EE19E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8489-41A7-4E41-B02D-E1C58B1EE781}" type="datetimeFigureOut">
              <a:rPr lang="tr-TR" smtClean="0"/>
              <a:t>15.01.2021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4AFCD12-77FA-4EED-9D68-410E5A54A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CB7C12B-4CE0-4263-B283-6E6A69DB5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DF1A-F458-450E-82F3-608CDD7422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89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647BE8-9227-48A9-BD44-261B75E03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8357FE2-1A8F-4AB2-A2BC-AE0CC7B85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8071F32-2C19-4BAC-8B00-2B9C68F21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8042F78-A424-4AC5-AA87-6EBD7D3D6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8489-41A7-4E41-B02D-E1C58B1EE781}" type="datetimeFigureOut">
              <a:rPr lang="tr-TR" smtClean="0"/>
              <a:t>15.01.2021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C94BF41-7A67-4BA8-BD33-6E2E9E90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7AB2584-89A7-4D3D-A02B-028768E65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DF1A-F458-450E-82F3-608CDD7422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9626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E1CD49-744A-4182-8119-82D6BEA7E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FA4D277-F3A0-4F63-BABC-38FF80B992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D9D32A3-E63F-4625-829A-035FE867E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B5AE7D7-1DDB-4B07-A912-83EA21F28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8489-41A7-4E41-B02D-E1C58B1EE781}" type="datetimeFigureOut">
              <a:rPr lang="tr-TR" smtClean="0"/>
              <a:t>15.01.2021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C9D735F-4739-4E08-AC14-700D5ED66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E02D419-2F29-483B-9C7F-C42C0E15D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DF1A-F458-450E-82F3-608CDD7422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4855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7D1F3DA-D4CF-4CA6-8577-AA27752C4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053F571-2FA2-4EE0-84C7-0526CF7BC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8ED04FB-0784-49E1-AE05-67CF36968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C8489-41A7-4E41-B02D-E1C58B1EE781}" type="datetimeFigureOut">
              <a:rPr lang="tr-TR" smtClean="0"/>
              <a:t>15.01.2021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9F85C37-42AA-42C5-9DFB-15CDF0671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5E38793-A9C7-44A4-98D8-219185F71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6DF1A-F458-450E-82F3-608CDD7422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508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7561135-59EB-49DD-A563-F0CB30564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4CF94311-AD01-4353-A1F7-EE3297509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206" y="755984"/>
            <a:ext cx="5701587" cy="5346032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786C14DA-91C1-44F3-BF9E-41549382242E}"/>
              </a:ext>
            </a:extLst>
          </p:cNvPr>
          <p:cNvSpPr txBox="1"/>
          <p:nvPr/>
        </p:nvSpPr>
        <p:spPr>
          <a:xfrm>
            <a:off x="532659" y="721855"/>
            <a:ext cx="37463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bg1"/>
                </a:solidFill>
              </a:rPr>
              <a:t>EHF/IHF </a:t>
            </a:r>
          </a:p>
          <a:p>
            <a:pPr algn="ctr"/>
            <a:r>
              <a:rPr lang="tr-TR" sz="4000" b="1" dirty="0">
                <a:solidFill>
                  <a:schemeClr val="bg1"/>
                </a:solidFill>
              </a:rPr>
              <a:t>MİNİ HENTBOL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205CD536-14D4-4DD5-8BFB-FB3FB15E8424}"/>
              </a:ext>
            </a:extLst>
          </p:cNvPr>
          <p:cNvSpPr txBox="1"/>
          <p:nvPr/>
        </p:nvSpPr>
        <p:spPr>
          <a:xfrm>
            <a:off x="7524242" y="834501"/>
            <a:ext cx="4406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</a:rPr>
              <a:t>AVRUPA HENTBOL FEDERASYONU</a:t>
            </a:r>
          </a:p>
          <a:p>
            <a:r>
              <a:rPr lang="tr-TR" sz="2000" dirty="0">
                <a:solidFill>
                  <a:schemeClr val="bg1"/>
                </a:solidFill>
              </a:rPr>
              <a:t>ULUSLARARASI HENTBOL FEDERASYONU</a:t>
            </a:r>
          </a:p>
        </p:txBody>
      </p:sp>
    </p:spTree>
    <p:extLst>
      <p:ext uri="{BB962C8B-B14F-4D97-AF65-F5344CB8AC3E}">
        <p14:creationId xmlns:p14="http://schemas.microsoft.com/office/powerpoint/2010/main" val="306668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4A5494F-4D1A-4942-82B2-0472260DC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57D215E-174B-485A-B06A-8C6A54EB0519}"/>
              </a:ext>
            </a:extLst>
          </p:cNvPr>
          <p:cNvSpPr txBox="1"/>
          <p:nvPr/>
        </p:nvSpPr>
        <p:spPr>
          <a:xfrm>
            <a:off x="952500" y="428625"/>
            <a:ext cx="1028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en-US" sz="4800" b="1" dirty="0">
                <a:solidFill>
                  <a:schemeClr val="bg1"/>
                </a:solidFill>
                <a:effectLst/>
              </a:rPr>
              <a:t>MİNİ HENTBOL</a:t>
            </a:r>
            <a:r>
              <a:rPr lang="tr-TR" sz="4800" b="1" dirty="0">
                <a:solidFill>
                  <a:schemeClr val="bg1"/>
                </a:solidFill>
                <a:effectLst/>
              </a:rPr>
              <a:t> </a:t>
            </a:r>
          </a:p>
          <a:p>
            <a:pPr algn="ctr" rtl="0">
              <a:lnSpc>
                <a:spcPct val="100000"/>
              </a:lnSpc>
            </a:pPr>
            <a:r>
              <a:rPr lang="tr-TR" sz="4800" b="1" dirty="0">
                <a:solidFill>
                  <a:schemeClr val="bg1"/>
                </a:solidFill>
              </a:rPr>
              <a:t>ÖĞRETİM İLKELERİ</a:t>
            </a:r>
            <a:endParaRPr lang="en-US" sz="48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B7EBB03-3483-4A1E-BBF5-CD36A0863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13953"/>
            <a:ext cx="720000" cy="72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6C8CA01-6AC5-4EB6-BFEE-B1A73DF8A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23" y="283056"/>
            <a:ext cx="709254" cy="720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8725AE2-2EEE-4857-93BA-3F0B006FFB03}"/>
              </a:ext>
            </a:extLst>
          </p:cNvPr>
          <p:cNvSpPr txBox="1"/>
          <p:nvPr/>
        </p:nvSpPr>
        <p:spPr>
          <a:xfrm>
            <a:off x="4755730" y="2933700"/>
            <a:ext cx="26805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2. SEVİYE </a:t>
            </a:r>
          </a:p>
          <a:p>
            <a:pPr algn="ctr"/>
            <a:r>
              <a:rPr lang="tr-TR" sz="4800" b="1" dirty="0">
                <a:solidFill>
                  <a:schemeClr val="bg1"/>
                </a:solidFill>
              </a:rPr>
              <a:t>BİRLİKTE</a:t>
            </a:r>
          </a:p>
        </p:txBody>
      </p:sp>
    </p:spTree>
    <p:extLst>
      <p:ext uri="{BB962C8B-B14F-4D97-AF65-F5344CB8AC3E}">
        <p14:creationId xmlns:p14="http://schemas.microsoft.com/office/powerpoint/2010/main" val="1218787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4A5494F-4D1A-4942-82B2-0472260DC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57D215E-174B-485A-B06A-8C6A54EB0519}"/>
              </a:ext>
            </a:extLst>
          </p:cNvPr>
          <p:cNvSpPr txBox="1"/>
          <p:nvPr/>
        </p:nvSpPr>
        <p:spPr>
          <a:xfrm>
            <a:off x="952499" y="302755"/>
            <a:ext cx="1028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</a:rPr>
              <a:t>MİNİ HENTBOL</a:t>
            </a:r>
            <a:r>
              <a:rPr lang="tr-TR" sz="2400" b="1" dirty="0">
                <a:solidFill>
                  <a:schemeClr val="bg1"/>
                </a:solidFill>
                <a:effectLst/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ÖĞRETİM İLKELERİ</a:t>
            </a:r>
            <a:endParaRPr lang="en-US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B7EBB03-3483-4A1E-BBF5-CD36A0863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13953"/>
            <a:ext cx="720000" cy="72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6C8CA01-6AC5-4EB6-BFEE-B1A73DF8A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23" y="283056"/>
            <a:ext cx="709254" cy="720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8725AE2-2EEE-4857-93BA-3F0B006FFB03}"/>
              </a:ext>
            </a:extLst>
          </p:cNvPr>
          <p:cNvSpPr txBox="1"/>
          <p:nvPr/>
        </p:nvSpPr>
        <p:spPr>
          <a:xfrm>
            <a:off x="4748520" y="768966"/>
            <a:ext cx="2694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2. SEVİYE ‘BİRLİKTE’</a:t>
            </a:r>
          </a:p>
        </p:txBody>
      </p:sp>
      <p:graphicFrame>
        <p:nvGraphicFramePr>
          <p:cNvPr id="13" name="Tablo 13">
            <a:extLst>
              <a:ext uri="{FF2B5EF4-FFF2-40B4-BE49-F238E27FC236}">
                <a16:creationId xmlns:a16="http://schemas.microsoft.com/office/drawing/2014/main" id="{38123ECE-5A7E-4871-ABA2-EAAAF29EA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802289"/>
              </p:ext>
            </p:extLst>
          </p:nvPr>
        </p:nvGraphicFramePr>
        <p:xfrm>
          <a:off x="952499" y="1821834"/>
          <a:ext cx="10363199" cy="4693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825">
                  <a:extLst>
                    <a:ext uri="{9D8B030D-6E8A-4147-A177-3AD203B41FA5}">
                      <a16:colId xmlns:a16="http://schemas.microsoft.com/office/drawing/2014/main" val="2131268789"/>
                    </a:ext>
                  </a:extLst>
                </a:gridCol>
                <a:gridCol w="8572500">
                  <a:extLst>
                    <a:ext uri="{9D8B030D-6E8A-4147-A177-3AD203B41FA5}">
                      <a16:colId xmlns:a16="http://schemas.microsoft.com/office/drawing/2014/main" val="3646626235"/>
                    </a:ext>
                  </a:extLst>
                </a:gridCol>
                <a:gridCol w="1285874">
                  <a:extLst>
                    <a:ext uri="{9D8B030D-6E8A-4147-A177-3AD203B41FA5}">
                      <a16:colId xmlns:a16="http://schemas.microsoft.com/office/drawing/2014/main" val="30559521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Trafik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Polisi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slonun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dört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köşesindeki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minderlerde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dururlar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Her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oyunucuda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top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vardır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Ortadaki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trafik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polisi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salonun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ortasında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durur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belirttiği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gösterilen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yönde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gider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1482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Yapabilirsen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Kendini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Koru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salona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yayılmıuş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minderlerde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durur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Toplarını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salona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yuvarlar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Komutla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beraber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kendi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toplarını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yakalayıp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güvenli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şekilde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tekrar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minderlerine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dönmeye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12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kendi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topunu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salona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bırakır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enine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koşar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komutla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beraber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kendi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topunu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bulmaya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2259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 Top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Alamaz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Oyunun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formasyonu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gibidir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Fakat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slaonda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sayısından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eksik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top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vardır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Komutla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birlikte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komutla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birlikte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kendilerine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top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bulmaya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topsuz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kalır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801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Altın’a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Hücum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salonun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diğer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tarafında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bulunan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toplardan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alabildiği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çabuklukta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alıp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dönmek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zorundadır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Başlama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pozisyonu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sırtüstü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yüzüstü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uzanmış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şekilde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olabilir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1709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Yuvarlama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verilen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direktifler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doğrulutusunda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yerde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yuvarlar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(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Kafa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el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gibi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değişik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pozisyonlarda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olablir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5269730"/>
                  </a:ext>
                </a:extLst>
              </a:tr>
            </a:tbl>
          </a:graphicData>
        </a:graphic>
      </p:graphicFrame>
      <p:sp>
        <p:nvSpPr>
          <p:cNvPr id="14" name="Metin kutusu 13">
            <a:extLst>
              <a:ext uri="{FF2B5EF4-FFF2-40B4-BE49-F238E27FC236}">
                <a16:creationId xmlns:a16="http://schemas.microsoft.com/office/drawing/2014/main" id="{34444F74-311C-49BD-878D-F215F10F8226}"/>
              </a:ext>
            </a:extLst>
          </p:cNvPr>
          <p:cNvSpPr txBox="1"/>
          <p:nvPr/>
        </p:nvSpPr>
        <p:spPr>
          <a:xfrm>
            <a:off x="1428750" y="1230631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ISINMA</a:t>
            </a:r>
          </a:p>
        </p:txBody>
      </p:sp>
    </p:spTree>
    <p:extLst>
      <p:ext uri="{BB962C8B-B14F-4D97-AF65-F5344CB8AC3E}">
        <p14:creationId xmlns:p14="http://schemas.microsoft.com/office/powerpoint/2010/main" val="3410225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4A5494F-4D1A-4942-82B2-0472260DC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57D215E-174B-485A-B06A-8C6A54EB0519}"/>
              </a:ext>
            </a:extLst>
          </p:cNvPr>
          <p:cNvSpPr txBox="1"/>
          <p:nvPr/>
        </p:nvSpPr>
        <p:spPr>
          <a:xfrm>
            <a:off x="952499" y="302755"/>
            <a:ext cx="1028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</a:rPr>
              <a:t>MİNİ HENTBOL</a:t>
            </a:r>
            <a:r>
              <a:rPr lang="tr-TR" sz="2400" b="1" dirty="0">
                <a:solidFill>
                  <a:schemeClr val="bg1"/>
                </a:solidFill>
                <a:effectLst/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ÖĞRETİM İLKELERİ</a:t>
            </a:r>
            <a:endParaRPr lang="en-US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B7EBB03-3483-4A1E-BBF5-CD36A0863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13953"/>
            <a:ext cx="720000" cy="72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6C8CA01-6AC5-4EB6-BFEE-B1A73DF8A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23" y="283056"/>
            <a:ext cx="709254" cy="720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8725AE2-2EEE-4857-93BA-3F0B006FFB03}"/>
              </a:ext>
            </a:extLst>
          </p:cNvPr>
          <p:cNvSpPr txBox="1"/>
          <p:nvPr/>
        </p:nvSpPr>
        <p:spPr>
          <a:xfrm>
            <a:off x="4748520" y="768966"/>
            <a:ext cx="2694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2. SEVİYE ‘BİRLİKTE’</a:t>
            </a:r>
          </a:p>
        </p:txBody>
      </p:sp>
      <p:graphicFrame>
        <p:nvGraphicFramePr>
          <p:cNvPr id="13" name="Tablo 13">
            <a:extLst>
              <a:ext uri="{FF2B5EF4-FFF2-40B4-BE49-F238E27FC236}">
                <a16:creationId xmlns:a16="http://schemas.microsoft.com/office/drawing/2014/main" id="{38123ECE-5A7E-4871-ABA2-EAAAF29EA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810637"/>
              </p:ext>
            </p:extLst>
          </p:nvPr>
        </p:nvGraphicFramePr>
        <p:xfrm>
          <a:off x="952499" y="2284898"/>
          <a:ext cx="10363199" cy="3627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825">
                  <a:extLst>
                    <a:ext uri="{9D8B030D-6E8A-4147-A177-3AD203B41FA5}">
                      <a16:colId xmlns:a16="http://schemas.microsoft.com/office/drawing/2014/main" val="2131268789"/>
                    </a:ext>
                  </a:extLst>
                </a:gridCol>
                <a:gridCol w="8572500">
                  <a:extLst>
                    <a:ext uri="{9D8B030D-6E8A-4147-A177-3AD203B41FA5}">
                      <a16:colId xmlns:a16="http://schemas.microsoft.com/office/drawing/2014/main" val="3646626235"/>
                    </a:ext>
                  </a:extLst>
                </a:gridCol>
                <a:gridCol w="1285874">
                  <a:extLst>
                    <a:ext uri="{9D8B030D-6E8A-4147-A177-3AD203B41FA5}">
                      <a16:colId xmlns:a16="http://schemas.microsoft.com/office/drawing/2014/main" val="30559521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Parmakları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Say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eşten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devamlı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top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sürerken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eşinin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parmaklarıyla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gösterdiği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sayıyı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söyler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1482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Usta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Çırağı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eş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birlikte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dripling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yapar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usta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salonda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dolaşarak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sürerken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çırağıda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top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sürerek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takip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etmeye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12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Halka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İçinde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Top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Zıptalma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eş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halkanın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etrafında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karşılıklı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durur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halkanın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içinde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sektirerek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eşine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2259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Halkalar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Zinciri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peşpeşe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dizilmiş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halkaların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içine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değecek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şekilde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top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Top her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halkanın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içine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değer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801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Ölçü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oyuncusu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oyuncusu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kez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paslaşır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daha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sonra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oyuncusu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dönerek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arkasındaki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oyuncusu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kez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paslaşır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1709652"/>
                  </a:ext>
                </a:extLst>
              </a:tr>
            </a:tbl>
          </a:graphicData>
        </a:graphic>
      </p:graphicFrame>
      <p:sp>
        <p:nvSpPr>
          <p:cNvPr id="14" name="Metin kutusu 13">
            <a:extLst>
              <a:ext uri="{FF2B5EF4-FFF2-40B4-BE49-F238E27FC236}">
                <a16:creationId xmlns:a16="http://schemas.microsoft.com/office/drawing/2014/main" id="{34444F74-311C-49BD-878D-F215F10F8226}"/>
              </a:ext>
            </a:extLst>
          </p:cNvPr>
          <p:cNvSpPr txBox="1"/>
          <p:nvPr/>
        </p:nvSpPr>
        <p:spPr>
          <a:xfrm>
            <a:off x="1428750" y="1230631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ÖĞRENME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32F981C-0D66-440D-ADAB-242085B7A4C7}"/>
              </a:ext>
            </a:extLst>
          </p:cNvPr>
          <p:cNvSpPr txBox="1"/>
          <p:nvPr/>
        </p:nvSpPr>
        <p:spPr>
          <a:xfrm>
            <a:off x="1428750" y="1552301"/>
            <a:ext cx="301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effectLst/>
                <a:latin typeface="Times New Roman, serif"/>
              </a:rPr>
              <a:t>Dripling</a:t>
            </a:r>
            <a:r>
              <a:rPr lang="en-US" sz="1400" b="1" dirty="0">
                <a:solidFill>
                  <a:schemeClr val="bg1"/>
                </a:solidFill>
                <a:effectLst/>
                <a:latin typeface="Times New Roman, serif"/>
              </a:rPr>
              <a:t>, Pas,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Times New Roman, serif"/>
              </a:rPr>
              <a:t>Yakalama</a:t>
            </a:r>
            <a:r>
              <a:rPr lang="en-US" sz="1400" b="1" dirty="0">
                <a:solidFill>
                  <a:schemeClr val="bg1"/>
                </a:solidFill>
                <a:effectLst/>
                <a:latin typeface="Times New Roman, serif"/>
              </a:rPr>
              <a:t>,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Times New Roman, serif"/>
              </a:rPr>
              <a:t>Hedefe</a:t>
            </a:r>
            <a:r>
              <a:rPr lang="en-US" sz="1400" b="1" dirty="0">
                <a:solidFill>
                  <a:schemeClr val="bg1"/>
                </a:solidFill>
                <a:effectLst/>
                <a:latin typeface="Times New Roman, serif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Times New Roman, serif"/>
              </a:rPr>
              <a:t>Atış</a:t>
            </a:r>
            <a:endParaRPr lang="en-US" sz="14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4438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4A5494F-4D1A-4942-82B2-0472260DC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57D215E-174B-485A-B06A-8C6A54EB0519}"/>
              </a:ext>
            </a:extLst>
          </p:cNvPr>
          <p:cNvSpPr txBox="1"/>
          <p:nvPr/>
        </p:nvSpPr>
        <p:spPr>
          <a:xfrm>
            <a:off x="952499" y="302755"/>
            <a:ext cx="1028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</a:rPr>
              <a:t>MİNİ HENTBOL</a:t>
            </a:r>
            <a:r>
              <a:rPr lang="tr-TR" sz="2400" b="1" dirty="0">
                <a:solidFill>
                  <a:schemeClr val="bg1"/>
                </a:solidFill>
                <a:effectLst/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ÖĞRETİM İLKELERİ</a:t>
            </a:r>
            <a:endParaRPr lang="en-US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B7EBB03-3483-4A1E-BBF5-CD36A0863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13953"/>
            <a:ext cx="720000" cy="72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6C8CA01-6AC5-4EB6-BFEE-B1A73DF8A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23" y="283056"/>
            <a:ext cx="709254" cy="720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8725AE2-2EEE-4857-93BA-3F0B006FFB03}"/>
              </a:ext>
            </a:extLst>
          </p:cNvPr>
          <p:cNvSpPr txBox="1"/>
          <p:nvPr/>
        </p:nvSpPr>
        <p:spPr>
          <a:xfrm>
            <a:off x="4748520" y="768966"/>
            <a:ext cx="2694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2. SEVİYE ‘BİRLİKTE’</a:t>
            </a:r>
          </a:p>
        </p:txBody>
      </p:sp>
      <p:graphicFrame>
        <p:nvGraphicFramePr>
          <p:cNvPr id="13" name="Tablo 13">
            <a:extLst>
              <a:ext uri="{FF2B5EF4-FFF2-40B4-BE49-F238E27FC236}">
                <a16:creationId xmlns:a16="http://schemas.microsoft.com/office/drawing/2014/main" id="{38123ECE-5A7E-4871-ABA2-EAAAF29EA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89628"/>
              </p:ext>
            </p:extLst>
          </p:nvPr>
        </p:nvGraphicFramePr>
        <p:xfrm>
          <a:off x="952499" y="2284898"/>
          <a:ext cx="10363199" cy="3870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825">
                  <a:extLst>
                    <a:ext uri="{9D8B030D-6E8A-4147-A177-3AD203B41FA5}">
                      <a16:colId xmlns:a16="http://schemas.microsoft.com/office/drawing/2014/main" val="2131268789"/>
                    </a:ext>
                  </a:extLst>
                </a:gridCol>
                <a:gridCol w="8572500">
                  <a:extLst>
                    <a:ext uri="{9D8B030D-6E8A-4147-A177-3AD203B41FA5}">
                      <a16:colId xmlns:a16="http://schemas.microsoft.com/office/drawing/2014/main" val="3646626235"/>
                    </a:ext>
                  </a:extLst>
                </a:gridCol>
                <a:gridCol w="1285874">
                  <a:extLst>
                    <a:ext uri="{9D8B030D-6E8A-4147-A177-3AD203B41FA5}">
                      <a16:colId xmlns:a16="http://schemas.microsoft.com/office/drawing/2014/main" val="30559521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Halka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İçinde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Paslaşma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halka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şeklinde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sıralanır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Ortadaki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sırası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her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paslaşır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ayı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zamanda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halkayı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oluşturan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yavaş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yavaş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dönerler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1482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Denge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Eşler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bankın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üzernde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durur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karşılıklı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paslaşırlar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eş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eğilir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çabucak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bank’a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dokunur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doğrulup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eşinden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gelen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12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Halkanın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İçinden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Top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Geçirme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havada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asılır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hakalardan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top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geçirmeye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Uzaklık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halkaların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büyüklüğü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değişkendir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2259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Hedefe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Atış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belli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mesafeden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bank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üzerinde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dizilmiş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kutu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hunileri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vurmaya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801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Canavar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Kendini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minderlerle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koruyan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antrenör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kutu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arasında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hareket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antrenörü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hareket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ederken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vurmaya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1709652"/>
                  </a:ext>
                </a:extLst>
              </a:tr>
            </a:tbl>
          </a:graphicData>
        </a:graphic>
      </p:graphicFrame>
      <p:sp>
        <p:nvSpPr>
          <p:cNvPr id="14" name="Metin kutusu 13">
            <a:extLst>
              <a:ext uri="{FF2B5EF4-FFF2-40B4-BE49-F238E27FC236}">
                <a16:creationId xmlns:a16="http://schemas.microsoft.com/office/drawing/2014/main" id="{34444F74-311C-49BD-878D-F215F10F8226}"/>
              </a:ext>
            </a:extLst>
          </p:cNvPr>
          <p:cNvSpPr txBox="1"/>
          <p:nvPr/>
        </p:nvSpPr>
        <p:spPr>
          <a:xfrm>
            <a:off x="1428750" y="1230631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ÖĞRENME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32F981C-0D66-440D-ADAB-242085B7A4C7}"/>
              </a:ext>
            </a:extLst>
          </p:cNvPr>
          <p:cNvSpPr txBox="1"/>
          <p:nvPr/>
        </p:nvSpPr>
        <p:spPr>
          <a:xfrm>
            <a:off x="1428750" y="1552301"/>
            <a:ext cx="301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effectLst/>
                <a:latin typeface="Times New Roman, serif"/>
              </a:rPr>
              <a:t>Dripling</a:t>
            </a:r>
            <a:r>
              <a:rPr lang="en-US" sz="1400" b="1" dirty="0">
                <a:solidFill>
                  <a:schemeClr val="bg1"/>
                </a:solidFill>
                <a:effectLst/>
                <a:latin typeface="Times New Roman, serif"/>
              </a:rPr>
              <a:t>, Pas,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Times New Roman, serif"/>
              </a:rPr>
              <a:t>Yakalama</a:t>
            </a:r>
            <a:r>
              <a:rPr lang="en-US" sz="1400" b="1" dirty="0">
                <a:solidFill>
                  <a:schemeClr val="bg1"/>
                </a:solidFill>
                <a:effectLst/>
                <a:latin typeface="Times New Roman, serif"/>
              </a:rPr>
              <a:t>,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Times New Roman, serif"/>
              </a:rPr>
              <a:t>Hedefe</a:t>
            </a:r>
            <a:r>
              <a:rPr lang="en-US" sz="1400" b="1" dirty="0">
                <a:solidFill>
                  <a:schemeClr val="bg1"/>
                </a:solidFill>
                <a:effectLst/>
                <a:latin typeface="Times New Roman, serif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Times New Roman, serif"/>
              </a:rPr>
              <a:t>Atış</a:t>
            </a:r>
            <a:endParaRPr lang="en-US" sz="14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9806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4A5494F-4D1A-4942-82B2-0472260DC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57D215E-174B-485A-B06A-8C6A54EB0519}"/>
              </a:ext>
            </a:extLst>
          </p:cNvPr>
          <p:cNvSpPr txBox="1"/>
          <p:nvPr/>
        </p:nvSpPr>
        <p:spPr>
          <a:xfrm>
            <a:off x="952499" y="302755"/>
            <a:ext cx="1028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</a:rPr>
              <a:t>MİNİ HENTBOL</a:t>
            </a:r>
            <a:r>
              <a:rPr lang="tr-TR" sz="2400" b="1" dirty="0">
                <a:solidFill>
                  <a:schemeClr val="bg1"/>
                </a:solidFill>
                <a:effectLst/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ÖĞRETİM İLKELERİ</a:t>
            </a:r>
            <a:endParaRPr lang="en-US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B7EBB03-3483-4A1E-BBF5-CD36A0863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13953"/>
            <a:ext cx="720000" cy="72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6C8CA01-6AC5-4EB6-BFEE-B1A73DF8A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23" y="283056"/>
            <a:ext cx="709254" cy="720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8725AE2-2EEE-4857-93BA-3F0B006FFB03}"/>
              </a:ext>
            </a:extLst>
          </p:cNvPr>
          <p:cNvSpPr txBox="1"/>
          <p:nvPr/>
        </p:nvSpPr>
        <p:spPr>
          <a:xfrm>
            <a:off x="4748520" y="768966"/>
            <a:ext cx="2694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2. SEVİYE ‘BİRLİKTE’</a:t>
            </a:r>
          </a:p>
        </p:txBody>
      </p:sp>
      <p:graphicFrame>
        <p:nvGraphicFramePr>
          <p:cNvPr id="13" name="Tablo 13">
            <a:extLst>
              <a:ext uri="{FF2B5EF4-FFF2-40B4-BE49-F238E27FC236}">
                <a16:creationId xmlns:a16="http://schemas.microsoft.com/office/drawing/2014/main" id="{38123ECE-5A7E-4871-ABA2-EAAAF29EA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579453"/>
              </p:ext>
            </p:extLst>
          </p:nvPr>
        </p:nvGraphicFramePr>
        <p:xfrm>
          <a:off x="952499" y="1827538"/>
          <a:ext cx="10363199" cy="3870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825">
                  <a:extLst>
                    <a:ext uri="{9D8B030D-6E8A-4147-A177-3AD203B41FA5}">
                      <a16:colId xmlns:a16="http://schemas.microsoft.com/office/drawing/2014/main" val="2131268789"/>
                    </a:ext>
                  </a:extLst>
                </a:gridCol>
                <a:gridCol w="8572500">
                  <a:extLst>
                    <a:ext uri="{9D8B030D-6E8A-4147-A177-3AD203B41FA5}">
                      <a16:colId xmlns:a16="http://schemas.microsoft.com/office/drawing/2014/main" val="3646626235"/>
                    </a:ext>
                  </a:extLst>
                </a:gridCol>
                <a:gridCol w="1285874">
                  <a:extLst>
                    <a:ext uri="{9D8B030D-6E8A-4147-A177-3AD203B41FA5}">
                      <a16:colId xmlns:a16="http://schemas.microsoft.com/office/drawing/2014/main" val="30559521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Yakala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Dripling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ile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salon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içinde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hareketli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olarak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dripling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yapar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Ebe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özel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dripling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yapar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diğer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yakalamaya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Ebeye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yakalanan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ebe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top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değiştirir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ebe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olur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1482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Kral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İyi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Driplingci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Salon 4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bölgeye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ayrılır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Her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öğrenci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bölümde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top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sürmeye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başlar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başka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öğrenci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engellmeye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Top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kontrolünü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kaybeden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alt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bölüme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geçer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Böylece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üst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bölümde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kalan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iyi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driplingcidir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12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Kötü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Adam (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Dripling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ile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baştan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başa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top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sürerek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geçmeye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Kötü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adam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dokunmaya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Kötü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adamın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dokunduğu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kötü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adam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olur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2259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Zincirleme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takım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topları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noktasından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noktasına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paylaşarak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taşırlar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801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Zig zag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Paslaşma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Dört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numaralı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oyunun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aynısı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oyuncuların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zig zag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şeklinde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dizilmesi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yapılır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1709652"/>
                  </a:ext>
                </a:extLst>
              </a:tr>
            </a:tbl>
          </a:graphicData>
        </a:graphic>
      </p:graphicFrame>
      <p:sp>
        <p:nvSpPr>
          <p:cNvPr id="14" name="Metin kutusu 13">
            <a:extLst>
              <a:ext uri="{FF2B5EF4-FFF2-40B4-BE49-F238E27FC236}">
                <a16:creationId xmlns:a16="http://schemas.microsoft.com/office/drawing/2014/main" id="{34444F74-311C-49BD-878D-F215F10F8226}"/>
              </a:ext>
            </a:extLst>
          </p:cNvPr>
          <p:cNvSpPr txBox="1"/>
          <p:nvPr/>
        </p:nvSpPr>
        <p:spPr>
          <a:xfrm>
            <a:off x="1428750" y="1230631"/>
            <a:ext cx="860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PRATİK</a:t>
            </a:r>
          </a:p>
        </p:txBody>
      </p:sp>
    </p:spTree>
    <p:extLst>
      <p:ext uri="{BB962C8B-B14F-4D97-AF65-F5344CB8AC3E}">
        <p14:creationId xmlns:p14="http://schemas.microsoft.com/office/powerpoint/2010/main" val="3143151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4A5494F-4D1A-4942-82B2-0472260DC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57D215E-174B-485A-B06A-8C6A54EB0519}"/>
              </a:ext>
            </a:extLst>
          </p:cNvPr>
          <p:cNvSpPr txBox="1"/>
          <p:nvPr/>
        </p:nvSpPr>
        <p:spPr>
          <a:xfrm>
            <a:off x="952499" y="302755"/>
            <a:ext cx="1028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</a:rPr>
              <a:t>MİNİ HENTBOL</a:t>
            </a:r>
            <a:r>
              <a:rPr lang="tr-TR" sz="2400" b="1" dirty="0">
                <a:solidFill>
                  <a:schemeClr val="bg1"/>
                </a:solidFill>
                <a:effectLst/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ÖĞRETİM İLKELERİ</a:t>
            </a:r>
            <a:endParaRPr lang="en-US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B7EBB03-3483-4A1E-BBF5-CD36A0863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13953"/>
            <a:ext cx="720000" cy="72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6C8CA01-6AC5-4EB6-BFEE-B1A73DF8A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23" y="283056"/>
            <a:ext cx="709254" cy="720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8725AE2-2EEE-4857-93BA-3F0B006FFB03}"/>
              </a:ext>
            </a:extLst>
          </p:cNvPr>
          <p:cNvSpPr txBox="1"/>
          <p:nvPr/>
        </p:nvSpPr>
        <p:spPr>
          <a:xfrm>
            <a:off x="4748520" y="768966"/>
            <a:ext cx="2694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2. SEVİYE ‘BİRLİKTE’</a:t>
            </a:r>
          </a:p>
        </p:txBody>
      </p:sp>
      <p:graphicFrame>
        <p:nvGraphicFramePr>
          <p:cNvPr id="13" name="Tablo 13">
            <a:extLst>
              <a:ext uri="{FF2B5EF4-FFF2-40B4-BE49-F238E27FC236}">
                <a16:creationId xmlns:a16="http://schemas.microsoft.com/office/drawing/2014/main" id="{38123ECE-5A7E-4871-ABA2-EAAAF29EA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932616"/>
              </p:ext>
            </p:extLst>
          </p:nvPr>
        </p:nvGraphicFramePr>
        <p:xfrm>
          <a:off x="952499" y="1827538"/>
          <a:ext cx="10363199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825">
                  <a:extLst>
                    <a:ext uri="{9D8B030D-6E8A-4147-A177-3AD203B41FA5}">
                      <a16:colId xmlns:a16="http://schemas.microsoft.com/office/drawing/2014/main" val="2131268789"/>
                    </a:ext>
                  </a:extLst>
                </a:gridCol>
                <a:gridCol w="8572500">
                  <a:extLst>
                    <a:ext uri="{9D8B030D-6E8A-4147-A177-3AD203B41FA5}">
                      <a16:colId xmlns:a16="http://schemas.microsoft.com/office/drawing/2014/main" val="3646626235"/>
                    </a:ext>
                  </a:extLst>
                </a:gridCol>
                <a:gridCol w="1285874">
                  <a:extLst>
                    <a:ext uri="{9D8B030D-6E8A-4147-A177-3AD203B41FA5}">
                      <a16:colId xmlns:a16="http://schemas.microsoft.com/office/drawing/2014/main" val="30559521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Halka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Etrafında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Baş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Üstünden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takım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halka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etrafında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(A, B, A, B)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şeklinde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dizilirler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A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takımı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paslaşarak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paslaşarak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hızlı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şekilde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çevirir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B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takımı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zıt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yönde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takımıdan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daha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hızlı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paslaşarak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çevirmeye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1482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Bank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Üzerindeki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Topları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Çevirme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Sağlık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topları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salonun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ortasındaki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bank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üzerinde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dizilir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Salonun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her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tarafında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şut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atarak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topları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devirmeye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fazla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top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düşüren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takım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galip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gelir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12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Kaydırma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Salon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ortasında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hafif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salonun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tarafında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ouyunculara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şut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atarak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rakiplerinin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tarafına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kaydırmaya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2259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Halkada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Kuşatma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takımından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kutunun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arkasına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saklanır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B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takımı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oyuncuyu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vurmaya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Eğer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takımın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oyuncusu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vurulursa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takımından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başka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onun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yerine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geçer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801644"/>
                  </a:ext>
                </a:extLst>
              </a:tr>
            </a:tbl>
          </a:graphicData>
        </a:graphic>
      </p:graphicFrame>
      <p:sp>
        <p:nvSpPr>
          <p:cNvPr id="14" name="Metin kutusu 13">
            <a:extLst>
              <a:ext uri="{FF2B5EF4-FFF2-40B4-BE49-F238E27FC236}">
                <a16:creationId xmlns:a16="http://schemas.microsoft.com/office/drawing/2014/main" id="{34444F74-311C-49BD-878D-F215F10F8226}"/>
              </a:ext>
            </a:extLst>
          </p:cNvPr>
          <p:cNvSpPr txBox="1"/>
          <p:nvPr/>
        </p:nvSpPr>
        <p:spPr>
          <a:xfrm>
            <a:off x="1428750" y="1230631"/>
            <a:ext cx="860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PRATİK</a:t>
            </a:r>
          </a:p>
        </p:txBody>
      </p:sp>
    </p:spTree>
    <p:extLst>
      <p:ext uri="{BB962C8B-B14F-4D97-AF65-F5344CB8AC3E}">
        <p14:creationId xmlns:p14="http://schemas.microsoft.com/office/powerpoint/2010/main" val="802719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4A5494F-4D1A-4942-82B2-0472260DC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57D215E-174B-485A-B06A-8C6A54EB0519}"/>
              </a:ext>
            </a:extLst>
          </p:cNvPr>
          <p:cNvSpPr txBox="1"/>
          <p:nvPr/>
        </p:nvSpPr>
        <p:spPr>
          <a:xfrm>
            <a:off x="952500" y="428625"/>
            <a:ext cx="1028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en-US" sz="4800" b="1" dirty="0">
                <a:solidFill>
                  <a:schemeClr val="bg1"/>
                </a:solidFill>
                <a:effectLst/>
              </a:rPr>
              <a:t>MİNİ HENTBOL</a:t>
            </a:r>
            <a:r>
              <a:rPr lang="tr-TR" sz="4800" b="1" dirty="0">
                <a:solidFill>
                  <a:schemeClr val="bg1"/>
                </a:solidFill>
                <a:effectLst/>
              </a:rPr>
              <a:t> </a:t>
            </a:r>
          </a:p>
          <a:p>
            <a:pPr algn="ctr" rtl="0">
              <a:lnSpc>
                <a:spcPct val="100000"/>
              </a:lnSpc>
            </a:pPr>
            <a:r>
              <a:rPr lang="tr-TR" sz="4800" b="1" dirty="0">
                <a:solidFill>
                  <a:schemeClr val="bg1"/>
                </a:solidFill>
              </a:rPr>
              <a:t>ÖĞRETİM İLKELERİ</a:t>
            </a:r>
            <a:endParaRPr lang="en-US" sz="48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B7EBB03-3483-4A1E-BBF5-CD36A0863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13953"/>
            <a:ext cx="720000" cy="72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6C8CA01-6AC5-4EB6-BFEE-B1A73DF8A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23" y="283056"/>
            <a:ext cx="709254" cy="720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8725AE2-2EEE-4857-93BA-3F0B006FFB03}"/>
              </a:ext>
            </a:extLst>
          </p:cNvPr>
          <p:cNvSpPr txBox="1"/>
          <p:nvPr/>
        </p:nvSpPr>
        <p:spPr>
          <a:xfrm>
            <a:off x="3821181" y="2933700"/>
            <a:ext cx="45496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3. SEVİYE </a:t>
            </a:r>
          </a:p>
          <a:p>
            <a:pPr algn="ctr"/>
            <a:r>
              <a:rPr lang="tr-TR" sz="4800" b="1" dirty="0">
                <a:solidFill>
                  <a:schemeClr val="bg1"/>
                </a:solidFill>
              </a:rPr>
              <a:t>TEKRAR BİRLİKTE</a:t>
            </a:r>
          </a:p>
        </p:txBody>
      </p:sp>
    </p:spTree>
    <p:extLst>
      <p:ext uri="{BB962C8B-B14F-4D97-AF65-F5344CB8AC3E}">
        <p14:creationId xmlns:p14="http://schemas.microsoft.com/office/powerpoint/2010/main" val="338866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4A5494F-4D1A-4942-82B2-0472260DC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57D215E-174B-485A-B06A-8C6A54EB0519}"/>
              </a:ext>
            </a:extLst>
          </p:cNvPr>
          <p:cNvSpPr txBox="1"/>
          <p:nvPr/>
        </p:nvSpPr>
        <p:spPr>
          <a:xfrm>
            <a:off x="952499" y="302755"/>
            <a:ext cx="1028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</a:rPr>
              <a:t>MİNİ HENTBOL</a:t>
            </a:r>
            <a:r>
              <a:rPr lang="tr-TR" sz="2400" b="1" dirty="0">
                <a:solidFill>
                  <a:schemeClr val="bg1"/>
                </a:solidFill>
                <a:effectLst/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ÖĞRETİM İLKELERİ</a:t>
            </a:r>
            <a:endParaRPr lang="en-US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B7EBB03-3483-4A1E-BBF5-CD36A0863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13953"/>
            <a:ext cx="720000" cy="72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6C8CA01-6AC5-4EB6-BFEE-B1A73DF8A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23" y="283056"/>
            <a:ext cx="709254" cy="720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8725AE2-2EEE-4857-93BA-3F0B006FFB03}"/>
              </a:ext>
            </a:extLst>
          </p:cNvPr>
          <p:cNvSpPr txBox="1"/>
          <p:nvPr/>
        </p:nvSpPr>
        <p:spPr>
          <a:xfrm>
            <a:off x="4202667" y="768966"/>
            <a:ext cx="3786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3. SEVİYE ‘TEKRAR BİRLİKTE’</a:t>
            </a:r>
          </a:p>
        </p:txBody>
      </p:sp>
      <p:graphicFrame>
        <p:nvGraphicFramePr>
          <p:cNvPr id="13" name="Tablo 13">
            <a:extLst>
              <a:ext uri="{FF2B5EF4-FFF2-40B4-BE49-F238E27FC236}">
                <a16:creationId xmlns:a16="http://schemas.microsoft.com/office/drawing/2014/main" id="{38123ECE-5A7E-4871-ABA2-EAAAF29EA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028197"/>
              </p:ext>
            </p:extLst>
          </p:nvPr>
        </p:nvGraphicFramePr>
        <p:xfrm>
          <a:off x="952499" y="1827538"/>
          <a:ext cx="10363199" cy="3383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825">
                  <a:extLst>
                    <a:ext uri="{9D8B030D-6E8A-4147-A177-3AD203B41FA5}">
                      <a16:colId xmlns:a16="http://schemas.microsoft.com/office/drawing/2014/main" val="2131268789"/>
                    </a:ext>
                  </a:extLst>
                </a:gridCol>
                <a:gridCol w="8572500">
                  <a:extLst>
                    <a:ext uri="{9D8B030D-6E8A-4147-A177-3AD203B41FA5}">
                      <a16:colId xmlns:a16="http://schemas.microsoft.com/office/drawing/2014/main" val="3646626235"/>
                    </a:ext>
                  </a:extLst>
                </a:gridCol>
                <a:gridCol w="1285874">
                  <a:extLst>
                    <a:ext uri="{9D8B030D-6E8A-4147-A177-3AD203B41FA5}">
                      <a16:colId xmlns:a16="http://schemas.microsoft.com/office/drawing/2014/main" val="30559521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Farklılık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birbirine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farklı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boyutlardaki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topları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birbirlerine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1482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Farklılıklar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Farklı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yüzeylerde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top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sürme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oyunudur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(minder,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parke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üzerinde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12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İleitişm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Gözle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ileri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takla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attıktan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sonra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tpu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yakalamaya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2259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İleitşişm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Gözle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çizgi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üzerinde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top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Diğer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oyncularda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çizginin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yanlarından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sağlık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topunu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yuvarlayarak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oyuncuyu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engellemeye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801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Reaksiyon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İki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arkalı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önlü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duvarın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önünde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dururlar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öndeki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arkadaki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oyuncunun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duvara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attığı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geri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dönerken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yakalamaya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7100065"/>
                  </a:ext>
                </a:extLst>
              </a:tr>
            </a:tbl>
          </a:graphicData>
        </a:graphic>
      </p:graphicFrame>
      <p:sp>
        <p:nvSpPr>
          <p:cNvPr id="14" name="Metin kutusu 13">
            <a:extLst>
              <a:ext uri="{FF2B5EF4-FFF2-40B4-BE49-F238E27FC236}">
                <a16:creationId xmlns:a16="http://schemas.microsoft.com/office/drawing/2014/main" id="{34444F74-311C-49BD-878D-F215F10F8226}"/>
              </a:ext>
            </a:extLst>
          </p:cNvPr>
          <p:cNvSpPr txBox="1"/>
          <p:nvPr/>
        </p:nvSpPr>
        <p:spPr>
          <a:xfrm>
            <a:off x="1428750" y="1230631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ISINMA</a:t>
            </a:r>
          </a:p>
        </p:txBody>
      </p:sp>
    </p:spTree>
    <p:extLst>
      <p:ext uri="{BB962C8B-B14F-4D97-AF65-F5344CB8AC3E}">
        <p14:creationId xmlns:p14="http://schemas.microsoft.com/office/powerpoint/2010/main" val="3878661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4A5494F-4D1A-4942-82B2-0472260DC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57D215E-174B-485A-B06A-8C6A54EB0519}"/>
              </a:ext>
            </a:extLst>
          </p:cNvPr>
          <p:cNvSpPr txBox="1"/>
          <p:nvPr/>
        </p:nvSpPr>
        <p:spPr>
          <a:xfrm>
            <a:off x="952499" y="302755"/>
            <a:ext cx="1028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</a:rPr>
              <a:t>MİNİ HENTBOL</a:t>
            </a:r>
            <a:r>
              <a:rPr lang="tr-TR" sz="2400" b="1" dirty="0">
                <a:solidFill>
                  <a:schemeClr val="bg1"/>
                </a:solidFill>
                <a:effectLst/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ÖĞRETİM İLKELERİ</a:t>
            </a:r>
            <a:endParaRPr lang="en-US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B7EBB03-3483-4A1E-BBF5-CD36A0863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13953"/>
            <a:ext cx="720000" cy="72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6C8CA01-6AC5-4EB6-BFEE-B1A73DF8A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23" y="283056"/>
            <a:ext cx="709254" cy="720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8725AE2-2EEE-4857-93BA-3F0B006FFB03}"/>
              </a:ext>
            </a:extLst>
          </p:cNvPr>
          <p:cNvSpPr txBox="1"/>
          <p:nvPr/>
        </p:nvSpPr>
        <p:spPr>
          <a:xfrm>
            <a:off x="4202667" y="768966"/>
            <a:ext cx="3786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3. SEVİYE ‘TEKRAR BİRLİKTE’</a:t>
            </a:r>
          </a:p>
        </p:txBody>
      </p:sp>
      <p:graphicFrame>
        <p:nvGraphicFramePr>
          <p:cNvPr id="13" name="Tablo 13">
            <a:extLst>
              <a:ext uri="{FF2B5EF4-FFF2-40B4-BE49-F238E27FC236}">
                <a16:creationId xmlns:a16="http://schemas.microsoft.com/office/drawing/2014/main" id="{38123ECE-5A7E-4871-ABA2-EAAAF29EA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444090"/>
              </p:ext>
            </p:extLst>
          </p:nvPr>
        </p:nvGraphicFramePr>
        <p:xfrm>
          <a:off x="952499" y="1827538"/>
          <a:ext cx="10363199" cy="3139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825">
                  <a:extLst>
                    <a:ext uri="{9D8B030D-6E8A-4147-A177-3AD203B41FA5}">
                      <a16:colId xmlns:a16="http://schemas.microsoft.com/office/drawing/2014/main" val="2131268789"/>
                    </a:ext>
                  </a:extLst>
                </a:gridCol>
                <a:gridCol w="8572500">
                  <a:extLst>
                    <a:ext uri="{9D8B030D-6E8A-4147-A177-3AD203B41FA5}">
                      <a16:colId xmlns:a16="http://schemas.microsoft.com/office/drawing/2014/main" val="3646626235"/>
                    </a:ext>
                  </a:extLst>
                </a:gridCol>
                <a:gridCol w="1285874">
                  <a:extLst>
                    <a:ext uri="{9D8B030D-6E8A-4147-A177-3AD203B41FA5}">
                      <a16:colId xmlns:a16="http://schemas.microsoft.com/office/drawing/2014/main" val="30559521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Reaksiyon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eş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karşılıklı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dripling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yaparlar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eşlerden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hareketini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pozisyonunu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değiştirdiğinde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diğer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eşte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aynısını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yapmaya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1482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Denge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eş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karşılıklı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bankın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üzerine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çıkarlar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çeşitli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şekillerde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birbirleriyle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paslaşırlar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12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Denge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bankın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üzerinde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yürürken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top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sürmeye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2259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Ritim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salon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boyunca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paslaşarak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koşarlar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801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Ritim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halkadan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halkaya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sıçrarken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aynı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zamanda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dripling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yaparlar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7100065"/>
                  </a:ext>
                </a:extLst>
              </a:tr>
            </a:tbl>
          </a:graphicData>
        </a:graphic>
      </p:graphicFrame>
      <p:sp>
        <p:nvSpPr>
          <p:cNvPr id="14" name="Metin kutusu 13">
            <a:extLst>
              <a:ext uri="{FF2B5EF4-FFF2-40B4-BE49-F238E27FC236}">
                <a16:creationId xmlns:a16="http://schemas.microsoft.com/office/drawing/2014/main" id="{34444F74-311C-49BD-878D-F215F10F8226}"/>
              </a:ext>
            </a:extLst>
          </p:cNvPr>
          <p:cNvSpPr txBox="1"/>
          <p:nvPr/>
        </p:nvSpPr>
        <p:spPr>
          <a:xfrm>
            <a:off x="1428750" y="1230631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ISINMA</a:t>
            </a:r>
          </a:p>
        </p:txBody>
      </p:sp>
    </p:spTree>
    <p:extLst>
      <p:ext uri="{BB962C8B-B14F-4D97-AF65-F5344CB8AC3E}">
        <p14:creationId xmlns:p14="http://schemas.microsoft.com/office/powerpoint/2010/main" val="1261205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4A5494F-4D1A-4942-82B2-0472260DC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57D215E-174B-485A-B06A-8C6A54EB0519}"/>
              </a:ext>
            </a:extLst>
          </p:cNvPr>
          <p:cNvSpPr txBox="1"/>
          <p:nvPr/>
        </p:nvSpPr>
        <p:spPr>
          <a:xfrm>
            <a:off x="952499" y="302755"/>
            <a:ext cx="1028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</a:rPr>
              <a:t>MİNİ HENTBOL</a:t>
            </a:r>
            <a:r>
              <a:rPr lang="tr-TR" sz="2400" b="1" dirty="0">
                <a:solidFill>
                  <a:schemeClr val="bg1"/>
                </a:solidFill>
                <a:effectLst/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ÖĞRETİM İLKELERİ</a:t>
            </a:r>
            <a:endParaRPr lang="en-US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B7EBB03-3483-4A1E-BBF5-CD36A0863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13953"/>
            <a:ext cx="720000" cy="72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6C8CA01-6AC5-4EB6-BFEE-B1A73DF8A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23" y="283056"/>
            <a:ext cx="709254" cy="720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8725AE2-2EEE-4857-93BA-3F0B006FFB03}"/>
              </a:ext>
            </a:extLst>
          </p:cNvPr>
          <p:cNvSpPr txBox="1"/>
          <p:nvPr/>
        </p:nvSpPr>
        <p:spPr>
          <a:xfrm>
            <a:off x="4202667" y="768966"/>
            <a:ext cx="3786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3. SEVİYE ‘TEKRAR BİRLİKTE’</a:t>
            </a:r>
          </a:p>
        </p:txBody>
      </p:sp>
      <p:graphicFrame>
        <p:nvGraphicFramePr>
          <p:cNvPr id="13" name="Tablo 13">
            <a:extLst>
              <a:ext uri="{FF2B5EF4-FFF2-40B4-BE49-F238E27FC236}">
                <a16:creationId xmlns:a16="http://schemas.microsoft.com/office/drawing/2014/main" id="{38123ECE-5A7E-4871-ABA2-EAAAF29EA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941999"/>
              </p:ext>
            </p:extLst>
          </p:nvPr>
        </p:nvGraphicFramePr>
        <p:xfrm>
          <a:off x="952499" y="1827538"/>
          <a:ext cx="10363199" cy="3870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825">
                  <a:extLst>
                    <a:ext uri="{9D8B030D-6E8A-4147-A177-3AD203B41FA5}">
                      <a16:colId xmlns:a16="http://schemas.microsoft.com/office/drawing/2014/main" val="2131268789"/>
                    </a:ext>
                  </a:extLst>
                </a:gridCol>
                <a:gridCol w="8572500">
                  <a:extLst>
                    <a:ext uri="{9D8B030D-6E8A-4147-A177-3AD203B41FA5}">
                      <a16:colId xmlns:a16="http://schemas.microsoft.com/office/drawing/2014/main" val="3646626235"/>
                    </a:ext>
                  </a:extLst>
                </a:gridCol>
                <a:gridCol w="1285874">
                  <a:extLst>
                    <a:ext uri="{9D8B030D-6E8A-4147-A177-3AD203B41FA5}">
                      <a16:colId xmlns:a16="http://schemas.microsoft.com/office/drawing/2014/main" val="30559521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Yüzükte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Kendine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Yer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halkalardan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oluşan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büyük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dairede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her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halkaya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gelecek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şekilde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dururla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halka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boş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kalır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Ortadaki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halkaya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girmeye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çalışırken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diğerleri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değiştirerek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engellemeye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1482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İşaretli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Alana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Dokunma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sağ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solunda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işaretli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noktaya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dokunmak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isteyen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rakibini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engellemeye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12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Refleks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oyuncusu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değişik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yönlerde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hareket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ederken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oyuncusu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aynen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takip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etmeye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2259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Minder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Etrafında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Yakala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minderin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etrafında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dururlar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adımlarla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mindere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basmadan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birbirlerini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yakalamaya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801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Balık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Ağ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takım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oyuncuları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takımı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oyuncularının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elele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tutuşarak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yapmış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oldukları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fileden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yanlara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hareket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ederek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geçmeye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çalışırlar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7100065"/>
                  </a:ext>
                </a:extLst>
              </a:tr>
            </a:tbl>
          </a:graphicData>
        </a:graphic>
      </p:graphicFrame>
      <p:sp>
        <p:nvSpPr>
          <p:cNvPr id="14" name="Metin kutusu 13">
            <a:extLst>
              <a:ext uri="{FF2B5EF4-FFF2-40B4-BE49-F238E27FC236}">
                <a16:creationId xmlns:a16="http://schemas.microsoft.com/office/drawing/2014/main" id="{34444F74-311C-49BD-878D-F215F10F8226}"/>
              </a:ext>
            </a:extLst>
          </p:cNvPr>
          <p:cNvSpPr txBox="1"/>
          <p:nvPr/>
        </p:nvSpPr>
        <p:spPr>
          <a:xfrm>
            <a:off x="1428750" y="1230631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ÖĞRENME</a:t>
            </a:r>
          </a:p>
        </p:txBody>
      </p:sp>
    </p:spTree>
    <p:extLst>
      <p:ext uri="{BB962C8B-B14F-4D97-AF65-F5344CB8AC3E}">
        <p14:creationId xmlns:p14="http://schemas.microsoft.com/office/powerpoint/2010/main" val="2837293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4A5494F-4D1A-4942-82B2-0472260DC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57D215E-174B-485A-B06A-8C6A54EB0519}"/>
              </a:ext>
            </a:extLst>
          </p:cNvPr>
          <p:cNvSpPr txBox="1"/>
          <p:nvPr/>
        </p:nvSpPr>
        <p:spPr>
          <a:xfrm>
            <a:off x="952500" y="428625"/>
            <a:ext cx="10287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en-US" sz="1600" b="1" dirty="0">
                <a:solidFill>
                  <a:schemeClr val="bg1"/>
                </a:solidFill>
                <a:effectLst/>
              </a:rPr>
              <a:t>MİNİ HENTBOL</a:t>
            </a:r>
            <a:endParaRPr lang="en-US" sz="1600" dirty="0">
              <a:solidFill>
                <a:schemeClr val="bg1"/>
              </a:solidFill>
              <a:effectLst/>
            </a:endParaRPr>
          </a:p>
          <a:p>
            <a:pPr rtl="0">
              <a:lnSpc>
                <a:spcPct val="100000"/>
              </a:lnSpc>
            </a:pPr>
            <a:br>
              <a:rPr lang="en-US" sz="1600" dirty="0">
                <a:solidFill>
                  <a:schemeClr val="bg1"/>
                </a:solidFill>
                <a:effectLst/>
              </a:rPr>
            </a:br>
            <a:endParaRPr lang="en-US" sz="1600" dirty="0">
              <a:solidFill>
                <a:schemeClr val="bg1"/>
              </a:solidFill>
              <a:effectLst/>
            </a:endParaRPr>
          </a:p>
          <a:p>
            <a:pPr rtl="0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effectLst/>
              </a:rPr>
              <a:t>Mini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Hentbol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okul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çağı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çocuklarında</a:t>
            </a:r>
            <a:r>
              <a:rPr lang="en-US" sz="1600" dirty="0">
                <a:solidFill>
                  <a:schemeClr val="bg1"/>
                </a:solidFill>
                <a:effectLst/>
              </a:rPr>
              <a:t> (6-10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yaş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arası</a:t>
            </a:r>
            <a:r>
              <a:rPr lang="en-US" sz="1600" dirty="0">
                <a:solidFill>
                  <a:schemeClr val="bg1"/>
                </a:solidFill>
                <a:effectLst/>
              </a:rPr>
              <a:t>)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uygulaması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gereken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metodoloji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ve</a:t>
            </a:r>
            <a:r>
              <a:rPr lang="en-US" sz="1600" dirty="0">
                <a:solidFill>
                  <a:schemeClr val="bg1"/>
                </a:solidFill>
                <a:effectLst/>
              </a:rPr>
              <a:t> sportif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kuralları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içermelidir</a:t>
            </a:r>
            <a:r>
              <a:rPr lang="en-US" sz="1600" dirty="0">
                <a:solidFill>
                  <a:schemeClr val="bg1"/>
                </a:solidFill>
                <a:effectLst/>
              </a:rPr>
              <a:t>. </a:t>
            </a:r>
            <a:endParaRPr lang="tr-TR" sz="1600" dirty="0">
              <a:solidFill>
                <a:schemeClr val="bg1"/>
              </a:solidFill>
              <a:effectLst/>
            </a:endParaRPr>
          </a:p>
          <a:p>
            <a:pPr rtl="0">
              <a:lnSpc>
                <a:spcPct val="100000"/>
              </a:lnSpc>
            </a:pPr>
            <a:r>
              <a:rPr lang="en-US" sz="1600" dirty="0" err="1">
                <a:solidFill>
                  <a:schemeClr val="bg1"/>
                </a:solidFill>
                <a:effectLst/>
              </a:rPr>
              <a:t>Bizim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görüşümüze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göre</a:t>
            </a:r>
            <a:r>
              <a:rPr lang="en-US" sz="1600" dirty="0">
                <a:solidFill>
                  <a:schemeClr val="bg1"/>
                </a:solidFill>
                <a:effectLst/>
              </a:rPr>
              <a:t> Mini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Hentbol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yalnızca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hentbol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kulübü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gibi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okul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için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uygun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bir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spor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değildir</a:t>
            </a:r>
            <a:r>
              <a:rPr lang="en-US" sz="1600" dirty="0">
                <a:solidFill>
                  <a:schemeClr val="bg1"/>
                </a:solidFill>
                <a:effectLst/>
              </a:rPr>
              <a:t>. O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festivaller</a:t>
            </a:r>
            <a:r>
              <a:rPr lang="en-US" sz="1600" dirty="0">
                <a:solidFill>
                  <a:schemeClr val="bg1"/>
                </a:solidFill>
                <a:effectLst/>
              </a:rPr>
              <a:t>,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şenlikler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ve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kamplar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içinde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gerçekten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çok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uygun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bir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spor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oyunudur</a:t>
            </a:r>
            <a:r>
              <a:rPr lang="en-US" sz="1600" dirty="0">
                <a:solidFill>
                  <a:schemeClr val="bg1"/>
                </a:solidFill>
                <a:effectLst/>
              </a:rPr>
              <a:t>. </a:t>
            </a:r>
          </a:p>
          <a:p>
            <a:pPr rtl="0">
              <a:lnSpc>
                <a:spcPct val="100000"/>
              </a:lnSpc>
            </a:pPr>
            <a:br>
              <a:rPr lang="en-US" sz="1600" dirty="0">
                <a:solidFill>
                  <a:schemeClr val="bg1"/>
                </a:solidFill>
                <a:effectLst/>
              </a:rPr>
            </a:br>
            <a:endParaRPr lang="en-US" sz="1600" dirty="0">
              <a:solidFill>
                <a:schemeClr val="bg1"/>
              </a:solidFill>
              <a:effectLst/>
            </a:endParaRPr>
          </a:p>
          <a:p>
            <a:pPr rtl="0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effectLst/>
              </a:rPr>
              <a:t>Mini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Hentbolün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amacı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egzersiz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deneyimi</a:t>
            </a:r>
            <a:r>
              <a:rPr lang="en-US" sz="1600" dirty="0">
                <a:solidFill>
                  <a:schemeClr val="bg1"/>
                </a:solidFill>
                <a:effectLst/>
              </a:rPr>
              <a:t>,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temel</a:t>
            </a:r>
            <a:r>
              <a:rPr lang="en-US" sz="1600" dirty="0">
                <a:solidFill>
                  <a:schemeClr val="bg1"/>
                </a:solidFill>
                <a:effectLst/>
              </a:rPr>
              <a:t> motor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beceriler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ve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koordinasyonunun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geliştirilmesi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ve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bunun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yanında</a:t>
            </a:r>
            <a:r>
              <a:rPr lang="en-US" sz="1600" dirty="0">
                <a:solidFill>
                  <a:schemeClr val="bg1"/>
                </a:solidFill>
                <a:effectLst/>
              </a:rPr>
              <a:t> “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takım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ruhu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veya</a:t>
            </a:r>
            <a:r>
              <a:rPr lang="en-US" sz="1600" dirty="0">
                <a:solidFill>
                  <a:schemeClr val="bg1"/>
                </a:solidFill>
                <a:effectLst/>
              </a:rPr>
              <a:t> fair play (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herbirini-herbirine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karşı</a:t>
            </a:r>
            <a:r>
              <a:rPr lang="en-US" sz="1600" dirty="0">
                <a:solidFill>
                  <a:schemeClr val="bg1"/>
                </a:solidFill>
                <a:effectLst/>
              </a:rPr>
              <a:t>)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gibi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özel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oyun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kavramlarının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geliştirilmesidir</a:t>
            </a:r>
            <a:r>
              <a:rPr lang="en-US" sz="1600" dirty="0">
                <a:solidFill>
                  <a:schemeClr val="bg1"/>
                </a:solidFill>
                <a:effectLst/>
              </a:rPr>
              <a:t>.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Oyun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ve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deneyim</a:t>
            </a:r>
            <a:r>
              <a:rPr lang="en-US" sz="1600" dirty="0">
                <a:solidFill>
                  <a:schemeClr val="bg1"/>
                </a:solidFill>
                <a:effectLst/>
              </a:rPr>
              <a:t>,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sonuç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ve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başarıya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göre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daha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ön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plânda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tutulmalıdır</a:t>
            </a:r>
            <a:r>
              <a:rPr lang="en-US" sz="1600" dirty="0">
                <a:solidFill>
                  <a:schemeClr val="bg1"/>
                </a:solidFill>
                <a:effectLst/>
              </a:rPr>
              <a:t>. Mini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Hentbol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büyükler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için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değildir</a:t>
            </a:r>
            <a:r>
              <a:rPr lang="en-US" sz="1600" dirty="0">
                <a:solidFill>
                  <a:schemeClr val="bg1"/>
                </a:solidFill>
                <a:effectLst/>
              </a:rPr>
              <a:t>.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Antrenman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ve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taktik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içermez</a:t>
            </a:r>
            <a:r>
              <a:rPr lang="en-US" sz="1600" dirty="0">
                <a:solidFill>
                  <a:schemeClr val="bg1"/>
                </a:solidFill>
                <a:effectLst/>
              </a:rPr>
              <a:t>. Basit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kurallar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ve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çocukların</a:t>
            </a:r>
            <a:r>
              <a:rPr lang="en-US" sz="1600" dirty="0">
                <a:solidFill>
                  <a:schemeClr val="bg1"/>
                </a:solidFill>
                <a:effectLst/>
              </a:rPr>
              <a:t> top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oynamasına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yardımcı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olur</a:t>
            </a:r>
            <a:r>
              <a:rPr lang="en-US" sz="1600" dirty="0">
                <a:solidFill>
                  <a:schemeClr val="bg1"/>
                </a:solidFill>
                <a:effectLst/>
              </a:rPr>
              <a:t>. </a:t>
            </a:r>
          </a:p>
          <a:p>
            <a:pPr rtl="0">
              <a:lnSpc>
                <a:spcPct val="100000"/>
              </a:lnSpc>
            </a:pPr>
            <a:br>
              <a:rPr lang="en-US" sz="1600" dirty="0">
                <a:solidFill>
                  <a:schemeClr val="bg1"/>
                </a:solidFill>
                <a:effectLst/>
              </a:rPr>
            </a:br>
            <a:endParaRPr lang="en-US" sz="1600" dirty="0">
              <a:solidFill>
                <a:schemeClr val="bg1"/>
              </a:solidFill>
              <a:effectLst/>
            </a:endParaRPr>
          </a:p>
          <a:p>
            <a:pPr rtl="0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effectLst/>
              </a:rPr>
              <a:t>Min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Hentbol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bir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animasyondur</a:t>
            </a:r>
            <a:r>
              <a:rPr lang="en-US" sz="1600" dirty="0">
                <a:solidFill>
                  <a:schemeClr val="bg1"/>
                </a:solidFill>
                <a:effectLst/>
              </a:rPr>
              <a:t>.</a:t>
            </a:r>
          </a:p>
          <a:p>
            <a:pPr rtl="0">
              <a:lnSpc>
                <a:spcPct val="100000"/>
              </a:lnSpc>
            </a:pPr>
            <a:br>
              <a:rPr lang="en-US" sz="1600" dirty="0">
                <a:solidFill>
                  <a:schemeClr val="bg1"/>
                </a:solidFill>
                <a:effectLst/>
              </a:rPr>
            </a:br>
            <a:endParaRPr lang="en-US" sz="1600" dirty="0">
              <a:solidFill>
                <a:schemeClr val="bg1"/>
              </a:solidFill>
              <a:effectLst/>
            </a:endParaRPr>
          </a:p>
          <a:p>
            <a:pPr rtl="0">
              <a:lnSpc>
                <a:spcPct val="100000"/>
              </a:lnSpc>
            </a:pPr>
            <a:r>
              <a:rPr lang="en-US" sz="1600" dirty="0" err="1">
                <a:solidFill>
                  <a:schemeClr val="bg1"/>
                </a:solidFill>
                <a:effectLst/>
              </a:rPr>
              <a:t>Elinizdeki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bu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bilgi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notları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çocuk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hentbolü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için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kullanılabilecek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aktivitelere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yardımcı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olur</a:t>
            </a:r>
            <a:r>
              <a:rPr lang="en-US" sz="1600" dirty="0">
                <a:solidFill>
                  <a:schemeClr val="bg1"/>
                </a:solidFill>
                <a:effectLst/>
              </a:rPr>
              <a:t>. Bu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alanda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çalışma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yapacak</a:t>
            </a:r>
            <a:r>
              <a:rPr lang="en-US" sz="1600" dirty="0">
                <a:solidFill>
                  <a:schemeClr val="bg1"/>
                </a:solidFill>
                <a:effectLst/>
              </a:rPr>
              <a:t> her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kuruluş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çocıklar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için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yapılması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gereken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aktivitelere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yönelik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stratejilerini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geliştirmelidirler</a:t>
            </a:r>
            <a:r>
              <a:rPr lang="en-US" sz="1600" dirty="0">
                <a:solidFill>
                  <a:schemeClr val="bg1"/>
                </a:solidFill>
                <a:effectLst/>
              </a:rPr>
              <a:t>.</a:t>
            </a:r>
          </a:p>
          <a:p>
            <a:pPr rtl="0">
              <a:lnSpc>
                <a:spcPct val="100000"/>
              </a:lnSpc>
            </a:pPr>
            <a:br>
              <a:rPr lang="en-US" sz="1600" dirty="0">
                <a:solidFill>
                  <a:schemeClr val="bg1"/>
                </a:solidFill>
                <a:effectLst/>
              </a:rPr>
            </a:br>
            <a:endParaRPr lang="en-US" sz="1600" dirty="0">
              <a:solidFill>
                <a:schemeClr val="bg1"/>
              </a:solidFill>
              <a:effectLst/>
            </a:endParaRPr>
          </a:p>
          <a:p>
            <a:pPr rtl="0">
              <a:lnSpc>
                <a:spcPct val="100000"/>
              </a:lnSpc>
            </a:pPr>
            <a:r>
              <a:rPr lang="en-US" sz="1600" dirty="0" err="1">
                <a:solidFill>
                  <a:schemeClr val="bg1"/>
                </a:solidFill>
                <a:effectLst/>
              </a:rPr>
              <a:t>Şunu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unutmayalım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ki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toplumumuzun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geleceği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olan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bu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küçük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bireyler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için</a:t>
            </a:r>
            <a:r>
              <a:rPr lang="en-US" sz="1600" dirty="0">
                <a:solidFill>
                  <a:schemeClr val="bg1"/>
                </a:solidFill>
                <a:effectLst/>
              </a:rPr>
              <a:t> zaman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ayırmamız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bir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gün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meyvelerini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</a:rPr>
              <a:t>verecektir</a:t>
            </a:r>
            <a:r>
              <a:rPr lang="en-US" sz="1600" dirty="0">
                <a:solidFill>
                  <a:schemeClr val="bg1"/>
                </a:solidFill>
                <a:effectLst/>
              </a:rPr>
              <a:t>.</a:t>
            </a:r>
          </a:p>
          <a:p>
            <a:endParaRPr lang="tr-TR" sz="1600" dirty="0">
              <a:solidFill>
                <a:schemeClr val="bg1"/>
              </a:solidFill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B7EBB03-3483-4A1E-BBF5-CD36A0863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13953"/>
            <a:ext cx="720000" cy="72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6C8CA01-6AC5-4EB6-BFEE-B1A73DF8A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23" y="283056"/>
            <a:ext cx="70925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91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4A5494F-4D1A-4942-82B2-0472260DC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57D215E-174B-485A-B06A-8C6A54EB0519}"/>
              </a:ext>
            </a:extLst>
          </p:cNvPr>
          <p:cNvSpPr txBox="1"/>
          <p:nvPr/>
        </p:nvSpPr>
        <p:spPr>
          <a:xfrm>
            <a:off x="952499" y="302755"/>
            <a:ext cx="1028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</a:rPr>
              <a:t>MİNİ HENTBOL</a:t>
            </a:r>
            <a:r>
              <a:rPr lang="tr-TR" sz="2400" b="1" dirty="0">
                <a:solidFill>
                  <a:schemeClr val="bg1"/>
                </a:solidFill>
                <a:effectLst/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ÖĞRETİM İLKELERİ</a:t>
            </a:r>
            <a:endParaRPr lang="en-US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B7EBB03-3483-4A1E-BBF5-CD36A0863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13953"/>
            <a:ext cx="720000" cy="72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6C8CA01-6AC5-4EB6-BFEE-B1A73DF8A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23" y="283056"/>
            <a:ext cx="709254" cy="720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8725AE2-2EEE-4857-93BA-3F0B006FFB03}"/>
              </a:ext>
            </a:extLst>
          </p:cNvPr>
          <p:cNvSpPr txBox="1"/>
          <p:nvPr/>
        </p:nvSpPr>
        <p:spPr>
          <a:xfrm>
            <a:off x="4202667" y="768966"/>
            <a:ext cx="3786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3. SEVİYE ‘TEKRAR BİRLİKTE’</a:t>
            </a:r>
          </a:p>
        </p:txBody>
      </p:sp>
      <p:graphicFrame>
        <p:nvGraphicFramePr>
          <p:cNvPr id="13" name="Tablo 13">
            <a:extLst>
              <a:ext uri="{FF2B5EF4-FFF2-40B4-BE49-F238E27FC236}">
                <a16:creationId xmlns:a16="http://schemas.microsoft.com/office/drawing/2014/main" id="{38123ECE-5A7E-4871-ABA2-EAAAF29EA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475735"/>
              </p:ext>
            </p:extLst>
          </p:nvPr>
        </p:nvGraphicFramePr>
        <p:xfrm>
          <a:off x="952499" y="1827538"/>
          <a:ext cx="10363199" cy="3870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825">
                  <a:extLst>
                    <a:ext uri="{9D8B030D-6E8A-4147-A177-3AD203B41FA5}">
                      <a16:colId xmlns:a16="http://schemas.microsoft.com/office/drawing/2014/main" val="2131268789"/>
                    </a:ext>
                  </a:extLst>
                </a:gridCol>
                <a:gridCol w="8572500">
                  <a:extLst>
                    <a:ext uri="{9D8B030D-6E8A-4147-A177-3AD203B41FA5}">
                      <a16:colId xmlns:a16="http://schemas.microsoft.com/office/drawing/2014/main" val="3646626235"/>
                    </a:ext>
                  </a:extLst>
                </a:gridCol>
                <a:gridCol w="1285874">
                  <a:extLst>
                    <a:ext uri="{9D8B030D-6E8A-4147-A177-3AD203B41FA5}">
                      <a16:colId xmlns:a16="http://schemas.microsoft.com/office/drawing/2014/main" val="30559521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Kapma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2:1 A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paslaşırken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ortadaki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oyuncusu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kesmeye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1482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Halkada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Top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Kapma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halka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etrafında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dizilerek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paslaşırlar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ortadaki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kapmaya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12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Rebound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Oyunu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oyuncusu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duvarda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işaretli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bölgenin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üzerine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B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oyuncusu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yere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düşmeden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yakalamaya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2259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Minder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Etrafında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Yakala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Kaleci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üzerinde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kutu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huni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bulunan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büyük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kutu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arasında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durur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Diğer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kutu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hunileri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dşürmeye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çalışırken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kaleci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bunu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engellemeye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801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Kaleci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Şutör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İki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8m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ile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karşılıkı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olarak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birer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minder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kasa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önünde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dururlar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atılan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toplara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karşı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minder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kasayı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savunurken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diğer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taraflarda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şut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atarak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karşı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taraftaki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minder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kasayı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vurmaya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çalışırlar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7100065"/>
                  </a:ext>
                </a:extLst>
              </a:tr>
            </a:tbl>
          </a:graphicData>
        </a:graphic>
      </p:graphicFrame>
      <p:sp>
        <p:nvSpPr>
          <p:cNvPr id="14" name="Metin kutusu 13">
            <a:extLst>
              <a:ext uri="{FF2B5EF4-FFF2-40B4-BE49-F238E27FC236}">
                <a16:creationId xmlns:a16="http://schemas.microsoft.com/office/drawing/2014/main" id="{34444F74-311C-49BD-878D-F215F10F8226}"/>
              </a:ext>
            </a:extLst>
          </p:cNvPr>
          <p:cNvSpPr txBox="1"/>
          <p:nvPr/>
        </p:nvSpPr>
        <p:spPr>
          <a:xfrm>
            <a:off x="1428750" y="1230631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ÖĞRENME</a:t>
            </a:r>
          </a:p>
        </p:txBody>
      </p:sp>
    </p:spTree>
    <p:extLst>
      <p:ext uri="{BB962C8B-B14F-4D97-AF65-F5344CB8AC3E}">
        <p14:creationId xmlns:p14="http://schemas.microsoft.com/office/powerpoint/2010/main" val="760894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4A5494F-4D1A-4942-82B2-0472260DC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57D215E-174B-485A-B06A-8C6A54EB0519}"/>
              </a:ext>
            </a:extLst>
          </p:cNvPr>
          <p:cNvSpPr txBox="1"/>
          <p:nvPr/>
        </p:nvSpPr>
        <p:spPr>
          <a:xfrm>
            <a:off x="952499" y="302755"/>
            <a:ext cx="1028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</a:rPr>
              <a:t>MİNİ HENTBOL</a:t>
            </a:r>
            <a:r>
              <a:rPr lang="tr-TR" sz="2400" b="1" dirty="0">
                <a:solidFill>
                  <a:schemeClr val="bg1"/>
                </a:solidFill>
                <a:effectLst/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ÖĞRETİM İLKELERİ</a:t>
            </a:r>
            <a:endParaRPr lang="en-US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B7EBB03-3483-4A1E-BBF5-CD36A0863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13953"/>
            <a:ext cx="720000" cy="72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6C8CA01-6AC5-4EB6-BFEE-B1A73DF8A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23" y="283056"/>
            <a:ext cx="709254" cy="720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8725AE2-2EEE-4857-93BA-3F0B006FFB03}"/>
              </a:ext>
            </a:extLst>
          </p:cNvPr>
          <p:cNvSpPr txBox="1"/>
          <p:nvPr/>
        </p:nvSpPr>
        <p:spPr>
          <a:xfrm>
            <a:off x="4202667" y="768966"/>
            <a:ext cx="3786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3. SEVİYE ‘TEKRAR BİRLİKTE’</a:t>
            </a:r>
          </a:p>
        </p:txBody>
      </p:sp>
      <p:graphicFrame>
        <p:nvGraphicFramePr>
          <p:cNvPr id="13" name="Tablo 13">
            <a:extLst>
              <a:ext uri="{FF2B5EF4-FFF2-40B4-BE49-F238E27FC236}">
                <a16:creationId xmlns:a16="http://schemas.microsoft.com/office/drawing/2014/main" id="{38123ECE-5A7E-4871-ABA2-EAAAF29EA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593531"/>
              </p:ext>
            </p:extLst>
          </p:nvPr>
        </p:nvGraphicFramePr>
        <p:xfrm>
          <a:off x="952499" y="1407329"/>
          <a:ext cx="10363199" cy="527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825">
                  <a:extLst>
                    <a:ext uri="{9D8B030D-6E8A-4147-A177-3AD203B41FA5}">
                      <a16:colId xmlns:a16="http://schemas.microsoft.com/office/drawing/2014/main" val="2131268789"/>
                    </a:ext>
                  </a:extLst>
                </a:gridCol>
                <a:gridCol w="8572500">
                  <a:extLst>
                    <a:ext uri="{9D8B030D-6E8A-4147-A177-3AD203B41FA5}">
                      <a16:colId xmlns:a16="http://schemas.microsoft.com/office/drawing/2014/main" val="3646626235"/>
                    </a:ext>
                  </a:extLst>
                </a:gridCol>
                <a:gridCol w="1285874">
                  <a:extLst>
                    <a:ext uri="{9D8B030D-6E8A-4147-A177-3AD203B41FA5}">
                      <a16:colId xmlns:a16="http://schemas.microsoft.com/office/drawing/2014/main" val="30559521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Kesme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3:3 / 4:4 Bir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takımın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yapabildikleri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kadar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uzun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paslaşmaya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diğer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bunu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kısa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sürede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engellemeye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1482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Sepetteki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Yumurtalar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2:2 / 3:3 / 4:4 Bir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takımın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rakip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alandaki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halkalardan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birinin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içine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koymaya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12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Şehrini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Savun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4:4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hücum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rakiplerinin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aralarında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boşluk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bulup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aralarındaki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sağlık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topunu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vurabilmek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için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paslaşarak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daire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etrafında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top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çevirirler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2259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Bank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4/4 Mini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Hentbol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alanında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oyundur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Gol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alanında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oturan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ileten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oyuncuların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takımı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kazanır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Diğer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takımın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bunu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engeller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801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Zıplatma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3:3 / 4:4 Kale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çizgisi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önünde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top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sektiren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takım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puan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kazanır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7100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Kutu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Mini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Hentbol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alanında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oynanır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Rakibin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kalesindeki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iki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kutudan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birini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her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vuruşunda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diğer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takım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puan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kazanır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Kutunun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parçası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yerinden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oynamalıdır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2058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Kutularla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3:3 / 4:4 Gol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çizgisi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üzerinde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kalecinin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savunduğu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kutu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vardır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Rakip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takımın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oyuncuları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kaleciye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rağmen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kutuya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koymaa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çalışırlar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107857"/>
                  </a:ext>
                </a:extLst>
              </a:tr>
            </a:tbl>
          </a:graphicData>
        </a:graphic>
      </p:graphicFrame>
      <p:sp>
        <p:nvSpPr>
          <p:cNvPr id="14" name="Metin kutusu 13">
            <a:extLst>
              <a:ext uri="{FF2B5EF4-FFF2-40B4-BE49-F238E27FC236}">
                <a16:creationId xmlns:a16="http://schemas.microsoft.com/office/drawing/2014/main" id="{34444F74-311C-49BD-878D-F215F10F8226}"/>
              </a:ext>
            </a:extLst>
          </p:cNvPr>
          <p:cNvSpPr txBox="1"/>
          <p:nvPr/>
        </p:nvSpPr>
        <p:spPr>
          <a:xfrm>
            <a:off x="1430392" y="1045964"/>
            <a:ext cx="1323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UYGULAMA</a:t>
            </a:r>
          </a:p>
        </p:txBody>
      </p:sp>
    </p:spTree>
    <p:extLst>
      <p:ext uri="{BB962C8B-B14F-4D97-AF65-F5344CB8AC3E}">
        <p14:creationId xmlns:p14="http://schemas.microsoft.com/office/powerpoint/2010/main" val="3426172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4A5494F-4D1A-4942-82B2-0472260DC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57D215E-174B-485A-B06A-8C6A54EB0519}"/>
              </a:ext>
            </a:extLst>
          </p:cNvPr>
          <p:cNvSpPr txBox="1"/>
          <p:nvPr/>
        </p:nvSpPr>
        <p:spPr>
          <a:xfrm>
            <a:off x="952500" y="428625"/>
            <a:ext cx="1028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en-US" sz="4800" b="1" dirty="0">
                <a:solidFill>
                  <a:schemeClr val="bg1"/>
                </a:solidFill>
                <a:effectLst/>
              </a:rPr>
              <a:t>MİNİ HENTBOL</a:t>
            </a:r>
            <a:r>
              <a:rPr lang="tr-TR" sz="4800" b="1" dirty="0">
                <a:solidFill>
                  <a:schemeClr val="bg1"/>
                </a:solidFill>
                <a:effectLst/>
              </a:rPr>
              <a:t> </a:t>
            </a:r>
          </a:p>
          <a:p>
            <a:pPr algn="ctr" rtl="0">
              <a:lnSpc>
                <a:spcPct val="100000"/>
              </a:lnSpc>
            </a:pPr>
            <a:r>
              <a:rPr lang="tr-TR" sz="4800" b="1" dirty="0">
                <a:solidFill>
                  <a:schemeClr val="bg1"/>
                </a:solidFill>
              </a:rPr>
              <a:t>OYUN KURALLARI</a:t>
            </a:r>
            <a:endParaRPr lang="en-US" sz="48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B7EBB03-3483-4A1E-BBF5-CD36A0863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13953"/>
            <a:ext cx="720000" cy="72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6C8CA01-6AC5-4EB6-BFEE-B1A73DF8A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23" y="283056"/>
            <a:ext cx="70925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42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4A5494F-4D1A-4942-82B2-0472260DC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57D215E-174B-485A-B06A-8C6A54EB0519}"/>
              </a:ext>
            </a:extLst>
          </p:cNvPr>
          <p:cNvSpPr txBox="1"/>
          <p:nvPr/>
        </p:nvSpPr>
        <p:spPr>
          <a:xfrm>
            <a:off x="952499" y="302755"/>
            <a:ext cx="1028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</a:rPr>
              <a:t>MİNİ HENTBOL</a:t>
            </a:r>
            <a:r>
              <a:rPr lang="tr-TR" sz="2400" b="1" dirty="0">
                <a:solidFill>
                  <a:schemeClr val="bg1"/>
                </a:solidFill>
                <a:effectLst/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OYUN KURALLARI</a:t>
            </a:r>
            <a:endParaRPr lang="en-US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B7EBB03-3483-4A1E-BBF5-CD36A0863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13953"/>
            <a:ext cx="720000" cy="72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6C8CA01-6AC5-4EB6-BFEE-B1A73DF8A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23" y="283056"/>
            <a:ext cx="709254" cy="7200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55C84633-2786-4C42-ACCD-5C0E3514ED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67" y="795245"/>
            <a:ext cx="4072064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81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4A5494F-4D1A-4942-82B2-0472260DC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57D215E-174B-485A-B06A-8C6A54EB0519}"/>
              </a:ext>
            </a:extLst>
          </p:cNvPr>
          <p:cNvSpPr txBox="1"/>
          <p:nvPr/>
        </p:nvSpPr>
        <p:spPr>
          <a:xfrm>
            <a:off x="952499" y="302755"/>
            <a:ext cx="1028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</a:rPr>
              <a:t>MİNİ HENTBOL</a:t>
            </a:r>
            <a:r>
              <a:rPr lang="tr-TR" sz="2400" b="1" dirty="0">
                <a:solidFill>
                  <a:schemeClr val="bg1"/>
                </a:solidFill>
                <a:effectLst/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OYUN KURALLARI</a:t>
            </a:r>
            <a:endParaRPr lang="en-US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B7EBB03-3483-4A1E-BBF5-CD36A0863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13953"/>
            <a:ext cx="720000" cy="72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6C8CA01-6AC5-4EB6-BFEE-B1A73DF8A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23" y="283056"/>
            <a:ext cx="709254" cy="7200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887EE5FB-8567-487A-8C4C-845B812A68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67" y="795245"/>
            <a:ext cx="4072064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51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4A5494F-4D1A-4942-82B2-0472260DC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57D215E-174B-485A-B06A-8C6A54EB0519}"/>
              </a:ext>
            </a:extLst>
          </p:cNvPr>
          <p:cNvSpPr txBox="1"/>
          <p:nvPr/>
        </p:nvSpPr>
        <p:spPr>
          <a:xfrm>
            <a:off x="952499" y="302755"/>
            <a:ext cx="1028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</a:rPr>
              <a:t>MİNİ HENTBOL</a:t>
            </a:r>
            <a:r>
              <a:rPr lang="tr-TR" sz="2400" b="1" dirty="0">
                <a:solidFill>
                  <a:schemeClr val="bg1"/>
                </a:solidFill>
                <a:effectLst/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OYUN KURALLARI</a:t>
            </a:r>
            <a:endParaRPr lang="en-US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B7EBB03-3483-4A1E-BBF5-CD36A0863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13953"/>
            <a:ext cx="720000" cy="72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6C8CA01-6AC5-4EB6-BFEE-B1A73DF8A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23" y="283056"/>
            <a:ext cx="709254" cy="7200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7B579773-A364-484C-B5E8-13883F0103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67" y="795245"/>
            <a:ext cx="4072064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52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4A5494F-4D1A-4942-82B2-0472260DC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57D215E-174B-485A-B06A-8C6A54EB0519}"/>
              </a:ext>
            </a:extLst>
          </p:cNvPr>
          <p:cNvSpPr txBox="1"/>
          <p:nvPr/>
        </p:nvSpPr>
        <p:spPr>
          <a:xfrm>
            <a:off x="952499" y="302755"/>
            <a:ext cx="1028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</a:rPr>
              <a:t>MİNİ HENTBOL</a:t>
            </a:r>
            <a:r>
              <a:rPr lang="tr-TR" sz="2400" b="1" dirty="0">
                <a:solidFill>
                  <a:schemeClr val="bg1"/>
                </a:solidFill>
                <a:effectLst/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OYUN KURALLARI</a:t>
            </a:r>
            <a:endParaRPr lang="en-US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B7EBB03-3483-4A1E-BBF5-CD36A0863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13953"/>
            <a:ext cx="720000" cy="72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6C8CA01-6AC5-4EB6-BFEE-B1A73DF8A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23" y="283056"/>
            <a:ext cx="709254" cy="7200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D7100007-51F4-4C3E-A752-0F53E9710C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67" y="795245"/>
            <a:ext cx="4072064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16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4A5494F-4D1A-4942-82B2-0472260DC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57D215E-174B-485A-B06A-8C6A54EB0519}"/>
              </a:ext>
            </a:extLst>
          </p:cNvPr>
          <p:cNvSpPr txBox="1"/>
          <p:nvPr/>
        </p:nvSpPr>
        <p:spPr>
          <a:xfrm>
            <a:off x="952499" y="302755"/>
            <a:ext cx="1028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</a:rPr>
              <a:t>MİNİ HENTBOL</a:t>
            </a:r>
            <a:r>
              <a:rPr lang="tr-TR" sz="2400" b="1" dirty="0">
                <a:solidFill>
                  <a:schemeClr val="bg1"/>
                </a:solidFill>
                <a:effectLst/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OYUN KURALLARI</a:t>
            </a:r>
            <a:endParaRPr lang="en-US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B7EBB03-3483-4A1E-BBF5-CD36A0863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13953"/>
            <a:ext cx="720000" cy="72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6C8CA01-6AC5-4EB6-BFEE-B1A73DF8A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23" y="283056"/>
            <a:ext cx="709254" cy="7200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D4CA866F-47C0-4799-9122-9CF5A28C2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67" y="795245"/>
            <a:ext cx="4072064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67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4A5494F-4D1A-4942-82B2-0472260DC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57D215E-174B-485A-B06A-8C6A54EB0519}"/>
              </a:ext>
            </a:extLst>
          </p:cNvPr>
          <p:cNvSpPr txBox="1"/>
          <p:nvPr/>
        </p:nvSpPr>
        <p:spPr>
          <a:xfrm>
            <a:off x="952499" y="302755"/>
            <a:ext cx="1028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</a:rPr>
              <a:t>MİNİ HENTBOL</a:t>
            </a:r>
            <a:r>
              <a:rPr lang="tr-TR" sz="2400" b="1" dirty="0">
                <a:solidFill>
                  <a:schemeClr val="bg1"/>
                </a:solidFill>
                <a:effectLst/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OYUN KURALLARI</a:t>
            </a:r>
            <a:endParaRPr lang="en-US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B7EBB03-3483-4A1E-BBF5-CD36A0863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13953"/>
            <a:ext cx="720000" cy="72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6C8CA01-6AC5-4EB6-BFEE-B1A73DF8A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23" y="283056"/>
            <a:ext cx="709254" cy="7200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A99B0DC0-EBD7-4213-ADAA-058A6FCDB3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67" y="764420"/>
            <a:ext cx="4072064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8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4A5494F-4D1A-4942-82B2-0472260DC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57D215E-174B-485A-B06A-8C6A54EB0519}"/>
              </a:ext>
            </a:extLst>
          </p:cNvPr>
          <p:cNvSpPr txBox="1"/>
          <p:nvPr/>
        </p:nvSpPr>
        <p:spPr>
          <a:xfrm>
            <a:off x="952499" y="302755"/>
            <a:ext cx="1028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</a:rPr>
              <a:t>MİNİ HENTBOL</a:t>
            </a:r>
            <a:r>
              <a:rPr lang="tr-TR" sz="2400" b="1" dirty="0">
                <a:solidFill>
                  <a:schemeClr val="bg1"/>
                </a:solidFill>
                <a:effectLst/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OYUN KURALLARI</a:t>
            </a:r>
            <a:endParaRPr lang="en-US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B7EBB03-3483-4A1E-BBF5-CD36A0863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13953"/>
            <a:ext cx="720000" cy="72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6C8CA01-6AC5-4EB6-BFEE-B1A73DF8A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23" y="283056"/>
            <a:ext cx="709254" cy="7200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9A6BDD1A-23D6-419E-AE38-5D6623334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67" y="781448"/>
            <a:ext cx="4072064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38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4A5494F-4D1A-4942-82B2-0472260DC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57D215E-174B-485A-B06A-8C6A54EB0519}"/>
              </a:ext>
            </a:extLst>
          </p:cNvPr>
          <p:cNvSpPr txBox="1"/>
          <p:nvPr/>
        </p:nvSpPr>
        <p:spPr>
          <a:xfrm>
            <a:off x="952500" y="428625"/>
            <a:ext cx="1028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en-US" sz="4800" b="1" dirty="0">
                <a:solidFill>
                  <a:schemeClr val="bg1"/>
                </a:solidFill>
                <a:effectLst/>
              </a:rPr>
              <a:t>MİNİ HENTBOL</a:t>
            </a:r>
            <a:r>
              <a:rPr lang="tr-TR" sz="4800" b="1" dirty="0">
                <a:solidFill>
                  <a:schemeClr val="bg1"/>
                </a:solidFill>
                <a:effectLst/>
              </a:rPr>
              <a:t> </a:t>
            </a:r>
          </a:p>
          <a:p>
            <a:pPr algn="ctr" rtl="0">
              <a:lnSpc>
                <a:spcPct val="100000"/>
              </a:lnSpc>
            </a:pPr>
            <a:r>
              <a:rPr lang="tr-TR" sz="4800" b="1" dirty="0">
                <a:solidFill>
                  <a:schemeClr val="bg1"/>
                </a:solidFill>
              </a:rPr>
              <a:t>ÖĞRETİM İLKELERİ</a:t>
            </a:r>
            <a:endParaRPr lang="en-US" sz="48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B7EBB03-3483-4A1E-BBF5-CD36A0863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13953"/>
            <a:ext cx="720000" cy="72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6C8CA01-6AC5-4EB6-BFEE-B1A73DF8A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23" y="283056"/>
            <a:ext cx="709254" cy="720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8725AE2-2EEE-4857-93BA-3F0B006FFB03}"/>
              </a:ext>
            </a:extLst>
          </p:cNvPr>
          <p:cNvSpPr txBox="1"/>
          <p:nvPr/>
        </p:nvSpPr>
        <p:spPr>
          <a:xfrm>
            <a:off x="4385788" y="2933700"/>
            <a:ext cx="34204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tr-TR" sz="4800" b="1" dirty="0">
                <a:solidFill>
                  <a:schemeClr val="bg1"/>
                </a:solidFill>
              </a:rPr>
              <a:t>BASAMAK </a:t>
            </a:r>
          </a:p>
          <a:p>
            <a:pPr algn="ctr"/>
            <a:r>
              <a:rPr lang="tr-TR" sz="4800" b="1" dirty="0">
                <a:solidFill>
                  <a:schemeClr val="bg1"/>
                </a:solidFill>
              </a:rPr>
              <a:t>BEN ve TOP</a:t>
            </a:r>
          </a:p>
        </p:txBody>
      </p:sp>
    </p:spTree>
    <p:extLst>
      <p:ext uri="{BB962C8B-B14F-4D97-AF65-F5344CB8AC3E}">
        <p14:creationId xmlns:p14="http://schemas.microsoft.com/office/powerpoint/2010/main" val="3028503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4A5494F-4D1A-4942-82B2-0472260DC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57D215E-174B-485A-B06A-8C6A54EB0519}"/>
              </a:ext>
            </a:extLst>
          </p:cNvPr>
          <p:cNvSpPr txBox="1"/>
          <p:nvPr/>
        </p:nvSpPr>
        <p:spPr>
          <a:xfrm>
            <a:off x="952499" y="302755"/>
            <a:ext cx="1028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</a:rPr>
              <a:t>MİNİ HENTBOL</a:t>
            </a:r>
            <a:r>
              <a:rPr lang="tr-TR" sz="2400" b="1" dirty="0">
                <a:solidFill>
                  <a:schemeClr val="bg1"/>
                </a:solidFill>
                <a:effectLst/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OYUN KURALLARI</a:t>
            </a:r>
            <a:endParaRPr lang="en-US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B7EBB03-3483-4A1E-BBF5-CD36A0863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13953"/>
            <a:ext cx="720000" cy="72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6C8CA01-6AC5-4EB6-BFEE-B1A73DF8A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23" y="283056"/>
            <a:ext cx="709254" cy="7200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A32BF10F-241A-4678-ADDC-87671DB574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67" y="771923"/>
            <a:ext cx="4072064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62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4A5494F-4D1A-4942-82B2-0472260DC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57D215E-174B-485A-B06A-8C6A54EB0519}"/>
              </a:ext>
            </a:extLst>
          </p:cNvPr>
          <p:cNvSpPr txBox="1"/>
          <p:nvPr/>
        </p:nvSpPr>
        <p:spPr>
          <a:xfrm>
            <a:off x="952499" y="302755"/>
            <a:ext cx="1028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</a:rPr>
              <a:t>MİNİ HENTBOL</a:t>
            </a:r>
            <a:r>
              <a:rPr lang="tr-TR" sz="2400" b="1" dirty="0">
                <a:solidFill>
                  <a:schemeClr val="bg1"/>
                </a:solidFill>
                <a:effectLst/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OYUN KURALLARI</a:t>
            </a:r>
            <a:endParaRPr lang="en-US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B7EBB03-3483-4A1E-BBF5-CD36A0863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13953"/>
            <a:ext cx="720000" cy="72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6C8CA01-6AC5-4EB6-BFEE-B1A73DF8A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23" y="283056"/>
            <a:ext cx="709254" cy="7200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D9ADBA35-4667-43B7-AB4C-77AC4BE766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67" y="795245"/>
            <a:ext cx="4072064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19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4A5494F-4D1A-4942-82B2-0472260DC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57D215E-174B-485A-B06A-8C6A54EB0519}"/>
              </a:ext>
            </a:extLst>
          </p:cNvPr>
          <p:cNvSpPr txBox="1"/>
          <p:nvPr/>
        </p:nvSpPr>
        <p:spPr>
          <a:xfrm>
            <a:off x="952499" y="302755"/>
            <a:ext cx="1028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</a:rPr>
              <a:t>MİNİ HENTBOL</a:t>
            </a:r>
            <a:r>
              <a:rPr lang="tr-TR" sz="2400" b="1" dirty="0">
                <a:solidFill>
                  <a:schemeClr val="bg1"/>
                </a:solidFill>
                <a:effectLst/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OYUN KURALLARI</a:t>
            </a:r>
            <a:endParaRPr lang="en-US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B7EBB03-3483-4A1E-BBF5-CD36A0863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13953"/>
            <a:ext cx="720000" cy="72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6C8CA01-6AC5-4EB6-BFEE-B1A73DF8A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23" y="283056"/>
            <a:ext cx="709254" cy="7200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59830C7F-3B6E-4258-BB4D-9EBD6AC32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67" y="795245"/>
            <a:ext cx="4072064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75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4A5494F-4D1A-4942-82B2-0472260DC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57D215E-174B-485A-B06A-8C6A54EB0519}"/>
              </a:ext>
            </a:extLst>
          </p:cNvPr>
          <p:cNvSpPr txBox="1"/>
          <p:nvPr/>
        </p:nvSpPr>
        <p:spPr>
          <a:xfrm>
            <a:off x="952499" y="302755"/>
            <a:ext cx="1028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</a:rPr>
              <a:t>MİNİ HENTBOL</a:t>
            </a:r>
            <a:endParaRPr lang="en-US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B7EBB03-3483-4A1E-BBF5-CD36A08639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13953"/>
            <a:ext cx="720000" cy="72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6C8CA01-6AC5-4EB6-BFEE-B1A73DF8A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23" y="283056"/>
            <a:ext cx="709254" cy="720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71926705-A91E-4EF0-B5B8-C401D3D859BB}"/>
              </a:ext>
            </a:extLst>
          </p:cNvPr>
          <p:cNvSpPr txBox="1"/>
          <p:nvPr/>
        </p:nvSpPr>
        <p:spPr>
          <a:xfrm>
            <a:off x="952499" y="1109320"/>
            <a:ext cx="10287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</a:rPr>
              <a:t>EHF/IHF MİNİ HENTBOL İÇİN ÖNERİLER</a:t>
            </a:r>
            <a:endParaRPr lang="en-US" sz="2400" dirty="0">
              <a:solidFill>
                <a:schemeClr val="bg1"/>
              </a:solidFill>
              <a:effectLst/>
            </a:endParaRPr>
          </a:p>
          <a:p>
            <a:pPr rtl="0">
              <a:lnSpc>
                <a:spcPct val="100000"/>
              </a:lnSpc>
            </a:pPr>
            <a:endParaRPr lang="en-US" dirty="0">
              <a:solidFill>
                <a:schemeClr val="bg1"/>
              </a:solidFill>
              <a:effectLst/>
            </a:endParaRPr>
          </a:p>
          <a:p>
            <a:pPr rtl="0">
              <a:lnSpc>
                <a:spcPct val="100000"/>
              </a:lnSpc>
            </a:pPr>
            <a:r>
              <a:rPr lang="en-US" dirty="0" err="1">
                <a:solidFill>
                  <a:schemeClr val="bg1"/>
                </a:solidFill>
                <a:effectLst/>
              </a:rPr>
              <a:t>Burada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kurallar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başlığı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altında</a:t>
            </a:r>
            <a:r>
              <a:rPr lang="en-US" dirty="0">
                <a:solidFill>
                  <a:schemeClr val="bg1"/>
                </a:solidFill>
                <a:effectLst/>
              </a:rPr>
              <a:t>, EHF/</a:t>
            </a:r>
            <a:r>
              <a:rPr lang="en-US" dirty="0" err="1">
                <a:solidFill>
                  <a:schemeClr val="bg1"/>
                </a:solidFill>
                <a:effectLst/>
              </a:rPr>
              <a:t>IHF’de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çalışan</a:t>
            </a:r>
            <a:r>
              <a:rPr lang="en-US" dirty="0">
                <a:solidFill>
                  <a:schemeClr val="bg1"/>
                </a:solidFill>
                <a:effectLst/>
              </a:rPr>
              <a:t> Mini </a:t>
            </a:r>
            <a:r>
              <a:rPr lang="en-US" dirty="0" err="1">
                <a:solidFill>
                  <a:schemeClr val="bg1"/>
                </a:solidFill>
                <a:effectLst/>
              </a:rPr>
              <a:t>Hentbol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grubu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olarak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sunmak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istiyoruz</a:t>
            </a:r>
            <a:r>
              <a:rPr lang="en-US" dirty="0">
                <a:solidFill>
                  <a:schemeClr val="bg1"/>
                </a:solidFill>
                <a:effectLst/>
              </a:rPr>
              <a:t>. </a:t>
            </a:r>
          </a:p>
          <a:p>
            <a:pPr rtl="0">
              <a:lnSpc>
                <a:spcPct val="100000"/>
              </a:lnSpc>
            </a:pPr>
            <a:r>
              <a:rPr lang="en-US" dirty="0" err="1">
                <a:solidFill>
                  <a:schemeClr val="bg1"/>
                </a:solidFill>
                <a:effectLst/>
              </a:rPr>
              <a:t>Bununla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birlikte</a:t>
            </a:r>
            <a:r>
              <a:rPr lang="en-US" dirty="0">
                <a:solidFill>
                  <a:schemeClr val="bg1"/>
                </a:solidFill>
                <a:effectLst/>
              </a:rPr>
              <a:t> de </a:t>
            </a:r>
            <a:r>
              <a:rPr lang="en-US" dirty="0" err="1">
                <a:solidFill>
                  <a:schemeClr val="bg1"/>
                </a:solidFill>
                <a:effectLst/>
              </a:rPr>
              <a:t>en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önemli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prensipleri</a:t>
            </a:r>
            <a:r>
              <a:rPr lang="en-US" dirty="0">
                <a:solidFill>
                  <a:schemeClr val="bg1"/>
                </a:solidFill>
                <a:effectLst/>
              </a:rPr>
              <a:t> ilk </a:t>
            </a:r>
            <a:r>
              <a:rPr lang="en-US" dirty="0" err="1">
                <a:solidFill>
                  <a:schemeClr val="bg1"/>
                </a:solidFill>
                <a:effectLst/>
              </a:rPr>
              <a:t>olarak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sunuyoruz</a:t>
            </a:r>
            <a:r>
              <a:rPr lang="en-US" dirty="0">
                <a:solidFill>
                  <a:schemeClr val="bg1"/>
                </a:solidFill>
                <a:effectLst/>
              </a:rPr>
              <a:t>. </a:t>
            </a:r>
          </a:p>
          <a:p>
            <a:pPr rtl="0"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effectLst/>
              </a:rPr>
              <a:t>Mini </a:t>
            </a:r>
            <a:r>
              <a:rPr lang="en-US" dirty="0" err="1">
                <a:solidFill>
                  <a:schemeClr val="bg1"/>
                </a:solidFill>
                <a:effectLst/>
              </a:rPr>
              <a:t>Hentbol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oyununda</a:t>
            </a:r>
            <a:r>
              <a:rPr lang="en-US" dirty="0">
                <a:solidFill>
                  <a:schemeClr val="bg1"/>
                </a:solidFill>
                <a:effectLst/>
              </a:rPr>
              <a:t> forma </a:t>
            </a:r>
            <a:r>
              <a:rPr lang="en-US" dirty="0" err="1">
                <a:solidFill>
                  <a:schemeClr val="bg1"/>
                </a:solidFill>
                <a:effectLst/>
              </a:rPr>
              <a:t>giyme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şartı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yoktur</a:t>
            </a:r>
            <a:r>
              <a:rPr lang="en-US" dirty="0">
                <a:solidFill>
                  <a:schemeClr val="bg1"/>
                </a:solidFill>
                <a:effectLst/>
              </a:rPr>
              <a:t>, her </a:t>
            </a:r>
            <a:r>
              <a:rPr lang="en-US" dirty="0" err="1">
                <a:solidFill>
                  <a:schemeClr val="bg1"/>
                </a:solidFill>
                <a:effectLst/>
              </a:rPr>
              <a:t>takım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oyunda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serbesttir</a:t>
            </a:r>
            <a:r>
              <a:rPr lang="en-US" dirty="0">
                <a:solidFill>
                  <a:schemeClr val="bg1"/>
                </a:solidFill>
                <a:effectLst/>
              </a:rPr>
              <a:t>. </a:t>
            </a:r>
          </a:p>
          <a:p>
            <a:pPr rtl="0"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effectLst/>
              </a:rPr>
              <a:t>Mini </a:t>
            </a:r>
            <a:r>
              <a:rPr lang="en-US" dirty="0" err="1">
                <a:solidFill>
                  <a:schemeClr val="bg1"/>
                </a:solidFill>
                <a:effectLst/>
              </a:rPr>
              <a:t>Hentbol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animasyonu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ve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motivasyonu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küçük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hentbolcüler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üzerinde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sağlanmalıdır</a:t>
            </a:r>
            <a:r>
              <a:rPr lang="en-US" dirty="0">
                <a:solidFill>
                  <a:schemeClr val="bg1"/>
                </a:solidFill>
                <a:effectLst/>
              </a:rPr>
              <a:t>.</a:t>
            </a:r>
          </a:p>
          <a:p>
            <a:pPr rtl="0">
              <a:lnSpc>
                <a:spcPct val="100000"/>
              </a:lnSpc>
            </a:pPr>
            <a:endParaRPr lang="en-US" dirty="0">
              <a:solidFill>
                <a:schemeClr val="bg1"/>
              </a:solidFill>
              <a:effectLst/>
            </a:endParaRPr>
          </a:p>
          <a:p>
            <a:pPr rtl="0">
              <a:lnSpc>
                <a:spcPct val="100000"/>
              </a:lnSpc>
            </a:pPr>
            <a:r>
              <a:rPr lang="en-US" b="1" dirty="0" err="1">
                <a:solidFill>
                  <a:schemeClr val="bg1"/>
                </a:solidFill>
                <a:effectLst/>
              </a:rPr>
              <a:t>Cinsiyet</a:t>
            </a:r>
            <a:r>
              <a:rPr lang="en-US" b="1" dirty="0">
                <a:solidFill>
                  <a:schemeClr val="bg1"/>
                </a:solidFill>
                <a:effectLst/>
              </a:rPr>
              <a:t>: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Kız-Erkek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karışık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takımlar</a:t>
            </a:r>
            <a:r>
              <a:rPr lang="en-US" dirty="0">
                <a:solidFill>
                  <a:schemeClr val="bg1"/>
                </a:solidFill>
                <a:effectLst/>
              </a:rPr>
              <a:t>.</a:t>
            </a:r>
          </a:p>
          <a:p>
            <a:pPr rtl="0">
              <a:lnSpc>
                <a:spcPct val="100000"/>
              </a:lnSpc>
            </a:pPr>
            <a:r>
              <a:rPr lang="en-US" b="1" dirty="0" err="1">
                <a:solidFill>
                  <a:schemeClr val="bg1"/>
                </a:solidFill>
                <a:effectLst/>
              </a:rPr>
              <a:t>Yaş</a:t>
            </a:r>
            <a:r>
              <a:rPr lang="en-US" b="1" dirty="0">
                <a:solidFill>
                  <a:schemeClr val="bg1"/>
                </a:solidFill>
                <a:effectLst/>
              </a:rPr>
              <a:t>:</a:t>
            </a:r>
            <a:r>
              <a:rPr lang="en-US" dirty="0">
                <a:solidFill>
                  <a:schemeClr val="bg1"/>
                </a:solidFill>
                <a:effectLst/>
              </a:rPr>
              <a:t> 5/6-10 </a:t>
            </a:r>
            <a:r>
              <a:rPr lang="en-US" dirty="0" err="1">
                <a:solidFill>
                  <a:schemeClr val="bg1"/>
                </a:solidFill>
                <a:effectLst/>
              </a:rPr>
              <a:t>belki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bir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yaş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daha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büyük</a:t>
            </a:r>
            <a:r>
              <a:rPr lang="en-US" dirty="0">
                <a:solidFill>
                  <a:schemeClr val="bg1"/>
                </a:solidFill>
                <a:effectLst/>
              </a:rPr>
              <a:t>.</a:t>
            </a:r>
          </a:p>
          <a:p>
            <a:pPr rtl="0">
              <a:lnSpc>
                <a:spcPct val="100000"/>
              </a:lnSpc>
            </a:pPr>
            <a:r>
              <a:rPr lang="en-US" b="1" dirty="0" err="1">
                <a:solidFill>
                  <a:schemeClr val="bg1"/>
                </a:solidFill>
                <a:effectLst/>
              </a:rPr>
              <a:t>Oyuncu</a:t>
            </a:r>
            <a:r>
              <a:rPr lang="en-US" b="1" dirty="0">
                <a:solidFill>
                  <a:schemeClr val="bg1"/>
                </a:solidFill>
                <a:effectLst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</a:rPr>
              <a:t>Sayısı</a:t>
            </a:r>
            <a:r>
              <a:rPr lang="en-US" b="1" dirty="0">
                <a:solidFill>
                  <a:schemeClr val="bg1"/>
                </a:solidFill>
                <a:effectLst/>
              </a:rPr>
              <a:t>:</a:t>
            </a:r>
            <a:r>
              <a:rPr lang="en-US" dirty="0">
                <a:solidFill>
                  <a:schemeClr val="bg1"/>
                </a:solidFill>
                <a:effectLst/>
              </a:rPr>
              <a:t> 4 </a:t>
            </a:r>
            <a:r>
              <a:rPr lang="en-US" dirty="0" err="1">
                <a:solidFill>
                  <a:schemeClr val="bg1"/>
                </a:solidFill>
                <a:effectLst/>
              </a:rPr>
              <a:t>saha</a:t>
            </a:r>
            <a:r>
              <a:rPr lang="en-US" dirty="0">
                <a:solidFill>
                  <a:schemeClr val="bg1"/>
                </a:solidFill>
                <a:effectLst/>
              </a:rPr>
              <a:t> 1 </a:t>
            </a:r>
            <a:r>
              <a:rPr lang="en-US" dirty="0" err="1">
                <a:solidFill>
                  <a:schemeClr val="bg1"/>
                </a:solidFill>
                <a:effectLst/>
              </a:rPr>
              <a:t>kaleci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oyuncu</a:t>
            </a:r>
            <a:r>
              <a:rPr lang="en-US" dirty="0">
                <a:solidFill>
                  <a:schemeClr val="bg1"/>
                </a:solidFill>
                <a:effectLst/>
              </a:rPr>
              <a:t>, </a:t>
            </a:r>
            <a:r>
              <a:rPr lang="en-US" dirty="0" err="1">
                <a:solidFill>
                  <a:schemeClr val="bg1"/>
                </a:solidFill>
                <a:effectLst/>
              </a:rPr>
              <a:t>şartlara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göre</a:t>
            </a:r>
            <a:r>
              <a:rPr lang="en-US" dirty="0">
                <a:solidFill>
                  <a:schemeClr val="bg1"/>
                </a:solidFill>
                <a:effectLst/>
              </a:rPr>
              <a:t> 5+1 </a:t>
            </a:r>
            <a:r>
              <a:rPr lang="en-US" dirty="0" err="1">
                <a:solidFill>
                  <a:schemeClr val="bg1"/>
                </a:solidFill>
                <a:effectLst/>
              </a:rPr>
              <a:t>olabilir</a:t>
            </a:r>
            <a:r>
              <a:rPr lang="en-US" dirty="0">
                <a:solidFill>
                  <a:schemeClr val="bg1"/>
                </a:solidFill>
                <a:effectLst/>
              </a:rPr>
              <a:t>.</a:t>
            </a:r>
          </a:p>
          <a:p>
            <a:pPr rtl="0">
              <a:lnSpc>
                <a:spcPct val="100000"/>
              </a:lnSpc>
            </a:pPr>
            <a:r>
              <a:rPr lang="en-US" b="1" dirty="0" err="1">
                <a:solidFill>
                  <a:schemeClr val="bg1"/>
                </a:solidFill>
                <a:effectLst/>
              </a:rPr>
              <a:t>Hakem</a:t>
            </a:r>
            <a:r>
              <a:rPr lang="en-US" b="1" dirty="0">
                <a:solidFill>
                  <a:schemeClr val="bg1"/>
                </a:solidFill>
                <a:effectLst/>
              </a:rPr>
              <a:t>: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Siyah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giysi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giymez</a:t>
            </a:r>
            <a:r>
              <a:rPr lang="en-US" dirty="0">
                <a:solidFill>
                  <a:schemeClr val="bg1"/>
                </a:solidFill>
                <a:effectLst/>
              </a:rPr>
              <a:t>. </a:t>
            </a:r>
            <a:r>
              <a:rPr lang="en-US" dirty="0" err="1">
                <a:solidFill>
                  <a:schemeClr val="bg1"/>
                </a:solidFill>
                <a:effectLst/>
              </a:rPr>
              <a:t>Antrenör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veya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öğretmen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hakem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olabilir</a:t>
            </a:r>
            <a:r>
              <a:rPr lang="en-US" dirty="0">
                <a:solidFill>
                  <a:schemeClr val="bg1"/>
                </a:solidFill>
                <a:effectLst/>
              </a:rPr>
              <a:t>.</a:t>
            </a:r>
          </a:p>
          <a:p>
            <a:pPr rtl="0">
              <a:lnSpc>
                <a:spcPct val="100000"/>
              </a:lnSpc>
            </a:pPr>
            <a:r>
              <a:rPr lang="en-US" b="1" dirty="0" err="1">
                <a:solidFill>
                  <a:schemeClr val="bg1"/>
                </a:solidFill>
                <a:effectLst/>
              </a:rPr>
              <a:t>Süre</a:t>
            </a:r>
            <a:r>
              <a:rPr lang="en-US" b="1" dirty="0">
                <a:solidFill>
                  <a:schemeClr val="bg1"/>
                </a:solidFill>
                <a:effectLst/>
              </a:rPr>
              <a:t>: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Yaşa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bağlı</a:t>
            </a:r>
            <a:r>
              <a:rPr lang="en-US" dirty="0">
                <a:solidFill>
                  <a:schemeClr val="bg1"/>
                </a:solidFill>
                <a:effectLst/>
              </a:rPr>
              <a:t>.</a:t>
            </a:r>
          </a:p>
          <a:p>
            <a:pPr rtl="0">
              <a:lnSpc>
                <a:spcPct val="100000"/>
              </a:lnSpc>
            </a:pPr>
            <a:r>
              <a:rPr lang="en-US" b="1" dirty="0" err="1">
                <a:solidFill>
                  <a:schemeClr val="bg1"/>
                </a:solidFill>
                <a:effectLst/>
              </a:rPr>
              <a:t>Kuralar</a:t>
            </a:r>
            <a:r>
              <a:rPr lang="en-US" b="1" dirty="0">
                <a:solidFill>
                  <a:schemeClr val="bg1"/>
                </a:solidFill>
                <a:effectLst/>
              </a:rPr>
              <a:t>: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Basitleştirilmiş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olarak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uygulanır</a:t>
            </a:r>
            <a:r>
              <a:rPr lang="en-US" dirty="0">
                <a:solidFill>
                  <a:schemeClr val="bg1"/>
                </a:solidFill>
                <a:effectLst/>
              </a:rPr>
              <a:t>. </a:t>
            </a:r>
            <a:r>
              <a:rPr lang="en-US" dirty="0" err="1">
                <a:solidFill>
                  <a:schemeClr val="bg1"/>
                </a:solidFill>
                <a:effectLst/>
              </a:rPr>
              <a:t>Komplike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olmayan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kurallar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uygulanırken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çocuklar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anlayabilsin</a:t>
            </a:r>
            <a:r>
              <a:rPr lang="en-US" dirty="0">
                <a:solidFill>
                  <a:schemeClr val="bg1"/>
                </a:solidFill>
                <a:effectLst/>
              </a:rPr>
              <a:t>. </a:t>
            </a:r>
          </a:p>
          <a:p>
            <a:pPr rtl="0">
              <a:lnSpc>
                <a:spcPct val="100000"/>
              </a:lnSpc>
            </a:pPr>
            <a:r>
              <a:rPr lang="en-US" b="1" dirty="0" err="1">
                <a:solidFill>
                  <a:schemeClr val="bg1"/>
                </a:solidFill>
                <a:effectLst/>
              </a:rPr>
              <a:t>Organizasyon</a:t>
            </a:r>
            <a:r>
              <a:rPr lang="en-US" b="1" dirty="0">
                <a:solidFill>
                  <a:schemeClr val="bg1"/>
                </a:solidFill>
                <a:effectLst/>
              </a:rPr>
              <a:t>: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Okullarda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spor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günlerinde</a:t>
            </a:r>
            <a:r>
              <a:rPr lang="en-US" dirty="0">
                <a:solidFill>
                  <a:schemeClr val="bg1"/>
                </a:solidFill>
                <a:effectLst/>
              </a:rPr>
              <a:t>, Mini </a:t>
            </a:r>
            <a:r>
              <a:rPr lang="en-US" dirty="0" err="1">
                <a:solidFill>
                  <a:schemeClr val="bg1"/>
                </a:solidFill>
                <a:effectLst/>
              </a:rPr>
              <a:t>Hentbol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yaz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kamplarında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yapılabilir</a:t>
            </a:r>
            <a:r>
              <a:rPr lang="en-US" dirty="0">
                <a:solidFill>
                  <a:schemeClr val="bg1"/>
                </a:solidFill>
                <a:effectLst/>
              </a:rPr>
              <a:t>.</a:t>
            </a:r>
          </a:p>
          <a:p>
            <a:pPr rtl="0"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effectLst/>
              </a:rPr>
              <a:t>Top: </a:t>
            </a:r>
            <a:r>
              <a:rPr lang="en-US" dirty="0" err="1">
                <a:solidFill>
                  <a:schemeClr val="bg1"/>
                </a:solidFill>
                <a:effectLst/>
              </a:rPr>
              <a:t>Renkli</a:t>
            </a:r>
            <a:r>
              <a:rPr lang="en-US" dirty="0">
                <a:solidFill>
                  <a:schemeClr val="bg1"/>
                </a:solidFill>
                <a:effectLst/>
              </a:rPr>
              <a:t>, </a:t>
            </a:r>
            <a:r>
              <a:rPr lang="en-US" dirty="0" err="1">
                <a:solidFill>
                  <a:schemeClr val="bg1"/>
                </a:solidFill>
                <a:effectLst/>
              </a:rPr>
              <a:t>yumuşak</a:t>
            </a:r>
            <a:r>
              <a:rPr lang="en-US" dirty="0">
                <a:solidFill>
                  <a:schemeClr val="bg1"/>
                </a:solidFill>
                <a:effectLst/>
              </a:rPr>
              <a:t>, </a:t>
            </a:r>
            <a:r>
              <a:rPr lang="en-US" dirty="0" err="1">
                <a:solidFill>
                  <a:schemeClr val="bg1"/>
                </a:solidFill>
                <a:effectLst/>
              </a:rPr>
              <a:t>hafif</a:t>
            </a:r>
            <a:r>
              <a:rPr lang="en-US" dirty="0">
                <a:solidFill>
                  <a:schemeClr val="bg1"/>
                </a:solidFill>
                <a:effectLst/>
              </a:rPr>
              <a:t>, </a:t>
            </a:r>
            <a:r>
              <a:rPr lang="en-US" dirty="0" err="1">
                <a:solidFill>
                  <a:schemeClr val="bg1"/>
                </a:solidFill>
                <a:effectLst/>
              </a:rPr>
              <a:t>yerde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iyi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sıçrayan</a:t>
            </a:r>
            <a:r>
              <a:rPr lang="en-US" dirty="0">
                <a:solidFill>
                  <a:schemeClr val="bg1"/>
                </a:solidFill>
                <a:effectLst/>
              </a:rPr>
              <a:t>, </a:t>
            </a:r>
            <a:r>
              <a:rPr lang="en-US" dirty="0" err="1">
                <a:solidFill>
                  <a:schemeClr val="bg1"/>
                </a:solidFill>
                <a:effectLst/>
              </a:rPr>
              <a:t>kolay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kavranabilen</a:t>
            </a:r>
            <a:r>
              <a:rPr lang="en-US" dirty="0">
                <a:solidFill>
                  <a:schemeClr val="bg1"/>
                </a:solidFill>
                <a:effectLst/>
              </a:rPr>
              <a:t>, </a:t>
            </a:r>
            <a:r>
              <a:rPr lang="en-US" dirty="0" err="1">
                <a:solidFill>
                  <a:schemeClr val="bg1"/>
                </a:solidFill>
                <a:effectLst/>
              </a:rPr>
              <a:t>çapı</a:t>
            </a:r>
            <a:r>
              <a:rPr lang="en-US" dirty="0">
                <a:solidFill>
                  <a:schemeClr val="bg1"/>
                </a:solidFill>
                <a:effectLst/>
              </a:rPr>
              <a:t> 44cm </a:t>
            </a:r>
            <a:r>
              <a:rPr lang="en-US" dirty="0" err="1">
                <a:solidFill>
                  <a:schemeClr val="bg1"/>
                </a:solidFill>
                <a:effectLst/>
              </a:rPr>
              <a:t>ile</a:t>
            </a:r>
            <a:r>
              <a:rPr lang="en-US" dirty="0">
                <a:solidFill>
                  <a:schemeClr val="bg1"/>
                </a:solidFill>
                <a:effectLst/>
              </a:rPr>
              <a:t> 49 cm </a:t>
            </a:r>
            <a:r>
              <a:rPr lang="en-US" dirty="0" err="1">
                <a:solidFill>
                  <a:schemeClr val="bg1"/>
                </a:solidFill>
                <a:effectLst/>
              </a:rPr>
              <a:t>arasında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olan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toplardır</a:t>
            </a:r>
            <a:r>
              <a:rPr lang="en-US" dirty="0">
                <a:solidFill>
                  <a:schemeClr val="bg1"/>
                </a:solidFill>
                <a:effectLst/>
              </a:rPr>
              <a:t>.</a:t>
            </a:r>
          </a:p>
          <a:p>
            <a:pPr rtl="0">
              <a:lnSpc>
                <a:spcPct val="100000"/>
              </a:lnSpc>
            </a:pPr>
            <a:r>
              <a:rPr lang="en-US" b="1" dirty="0" err="1">
                <a:solidFill>
                  <a:schemeClr val="bg1"/>
                </a:solidFill>
                <a:effectLst/>
              </a:rPr>
              <a:t>Saha</a:t>
            </a:r>
            <a:r>
              <a:rPr lang="en-US" b="1" dirty="0">
                <a:solidFill>
                  <a:schemeClr val="bg1"/>
                </a:solidFill>
                <a:effectLst/>
              </a:rPr>
              <a:t>: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Normalden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küçük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Genişlik</a:t>
            </a:r>
            <a:r>
              <a:rPr lang="en-US" dirty="0">
                <a:solidFill>
                  <a:schemeClr val="bg1"/>
                </a:solidFill>
                <a:effectLst/>
              </a:rPr>
              <a:t>: 12m-16m </a:t>
            </a:r>
            <a:r>
              <a:rPr lang="en-US" dirty="0" err="1">
                <a:solidFill>
                  <a:schemeClr val="bg1"/>
                </a:solidFill>
                <a:effectLst/>
              </a:rPr>
              <a:t>Uzunluk</a:t>
            </a:r>
            <a:r>
              <a:rPr lang="en-US" dirty="0">
                <a:solidFill>
                  <a:schemeClr val="bg1"/>
                </a:solidFill>
                <a:effectLst/>
              </a:rPr>
              <a:t>: 20m-24m </a:t>
            </a:r>
            <a:r>
              <a:rPr lang="en-US" dirty="0" err="1">
                <a:solidFill>
                  <a:schemeClr val="bg1"/>
                </a:solidFill>
                <a:effectLst/>
              </a:rPr>
              <a:t>olmalıdır</a:t>
            </a:r>
            <a:r>
              <a:rPr lang="en-US" dirty="0">
                <a:solidFill>
                  <a:schemeClr val="bg1"/>
                </a:solidFill>
                <a:effectLst/>
              </a:rPr>
              <a:t>.</a:t>
            </a:r>
          </a:p>
          <a:p>
            <a:pPr rtl="0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  <a:effectLst/>
              </a:rPr>
              <a:t>Kale </a:t>
            </a:r>
            <a:r>
              <a:rPr lang="en-US" b="1" dirty="0" err="1">
                <a:solidFill>
                  <a:schemeClr val="bg1"/>
                </a:solidFill>
                <a:effectLst/>
              </a:rPr>
              <a:t>Sahası</a:t>
            </a:r>
            <a:r>
              <a:rPr lang="en-US" b="1" dirty="0">
                <a:solidFill>
                  <a:schemeClr val="bg1"/>
                </a:solidFill>
                <a:effectLst/>
              </a:rPr>
              <a:t>:</a:t>
            </a:r>
            <a:r>
              <a:rPr lang="en-US" dirty="0">
                <a:solidFill>
                  <a:schemeClr val="bg1"/>
                </a:solidFill>
                <a:effectLst/>
              </a:rPr>
              <a:t> Kale </a:t>
            </a:r>
            <a:r>
              <a:rPr lang="en-US" dirty="0" err="1">
                <a:solidFill>
                  <a:schemeClr val="bg1"/>
                </a:solidFill>
                <a:effectLst/>
              </a:rPr>
              <a:t>merkezindn</a:t>
            </a:r>
            <a:r>
              <a:rPr lang="en-US" dirty="0">
                <a:solidFill>
                  <a:schemeClr val="bg1"/>
                </a:solidFill>
                <a:effectLst/>
              </a:rPr>
              <a:t> 5m </a:t>
            </a:r>
            <a:r>
              <a:rPr lang="en-US" dirty="0" err="1">
                <a:solidFill>
                  <a:schemeClr val="bg1"/>
                </a:solidFill>
                <a:effectLst/>
              </a:rPr>
              <a:t>uzaklıkta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olan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çeyrek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daire</a:t>
            </a:r>
            <a:r>
              <a:rPr lang="en-US" dirty="0">
                <a:solidFill>
                  <a:schemeClr val="bg1"/>
                </a:solidFill>
                <a:effectLst/>
              </a:rPr>
              <a:t>.</a:t>
            </a:r>
          </a:p>
          <a:p>
            <a:pPr rtl="0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  <a:effectLst/>
              </a:rPr>
              <a:t>Kale: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Normalden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küçük</a:t>
            </a:r>
            <a:r>
              <a:rPr lang="en-US" dirty="0">
                <a:solidFill>
                  <a:schemeClr val="bg1"/>
                </a:solidFill>
                <a:effectLst/>
              </a:rPr>
              <a:t> 2,4mx1,6m </a:t>
            </a:r>
            <a:r>
              <a:rPr lang="en-US" dirty="0" err="1">
                <a:solidFill>
                  <a:schemeClr val="bg1"/>
                </a:solidFill>
                <a:effectLst/>
              </a:rPr>
              <a:t>veya</a:t>
            </a:r>
            <a:r>
              <a:rPr lang="en-US" dirty="0">
                <a:solidFill>
                  <a:schemeClr val="bg1"/>
                </a:solidFill>
                <a:effectLst/>
              </a:rPr>
              <a:t> 3mx1,7m.</a:t>
            </a:r>
          </a:p>
        </p:txBody>
      </p:sp>
    </p:spTree>
    <p:extLst>
      <p:ext uri="{BB962C8B-B14F-4D97-AF65-F5344CB8AC3E}">
        <p14:creationId xmlns:p14="http://schemas.microsoft.com/office/powerpoint/2010/main" val="1394794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4A5494F-4D1A-4942-82B2-0472260DC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57D215E-174B-485A-B06A-8C6A54EB0519}"/>
              </a:ext>
            </a:extLst>
          </p:cNvPr>
          <p:cNvSpPr txBox="1"/>
          <p:nvPr/>
        </p:nvSpPr>
        <p:spPr>
          <a:xfrm>
            <a:off x="952499" y="302755"/>
            <a:ext cx="1028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</a:rPr>
              <a:t>MİNİ HENTBOL</a:t>
            </a:r>
            <a:endParaRPr lang="en-US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B7EBB03-3483-4A1E-BBF5-CD36A08639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31" y="2223223"/>
            <a:ext cx="1800000" cy="180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6C8CA01-6AC5-4EB6-BFEE-B1A73DF8A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63" y="2223223"/>
            <a:ext cx="1773135" cy="180000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B705970-565A-4E1A-B738-F175D07A5D60}"/>
              </a:ext>
            </a:extLst>
          </p:cNvPr>
          <p:cNvSpPr txBox="1"/>
          <p:nvPr/>
        </p:nvSpPr>
        <p:spPr>
          <a:xfrm>
            <a:off x="952499" y="902830"/>
            <a:ext cx="1028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tr-TR" sz="2400" b="1" dirty="0">
                <a:solidFill>
                  <a:schemeClr val="bg1"/>
                </a:solidFill>
                <a:effectLst/>
              </a:rPr>
              <a:t>AVRUPA HENTBOL FEDERASYONU</a:t>
            </a:r>
          </a:p>
          <a:p>
            <a:pPr algn="ctr" rtl="0">
              <a:lnSpc>
                <a:spcPct val="100000"/>
              </a:lnSpc>
            </a:pPr>
            <a:r>
              <a:rPr lang="tr-TR" sz="2400" b="1" dirty="0">
                <a:solidFill>
                  <a:schemeClr val="bg1"/>
                </a:solidFill>
              </a:rPr>
              <a:t>ULUSLARARASI HENTBOL FEDERASYONU</a:t>
            </a:r>
            <a:endParaRPr lang="en-US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4C590ED-5036-47AB-B691-03612BBF78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998" y="4468586"/>
            <a:ext cx="1080000" cy="1080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82BA3AA7-EE35-4F4A-A1E8-CD4A4E55928B}"/>
              </a:ext>
            </a:extLst>
          </p:cNvPr>
          <p:cNvSpPr txBox="1"/>
          <p:nvPr/>
        </p:nvSpPr>
        <p:spPr>
          <a:xfrm>
            <a:off x="2823884" y="6067483"/>
            <a:ext cx="6544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>
                <a:solidFill>
                  <a:schemeClr val="bg1"/>
                </a:solidFill>
              </a:rPr>
              <a:t>İstiklal Mah. İki Eylül Cad. Gökdemir İş </a:t>
            </a:r>
            <a:r>
              <a:rPr lang="tr-TR" sz="1400" dirty="0" err="1">
                <a:solidFill>
                  <a:schemeClr val="bg1"/>
                </a:solidFill>
              </a:rPr>
              <a:t>Mrk</a:t>
            </a:r>
            <a:r>
              <a:rPr lang="tr-TR" sz="1400" dirty="0">
                <a:solidFill>
                  <a:schemeClr val="bg1"/>
                </a:solidFill>
              </a:rPr>
              <a:t>. No: 28/1 Kapı No: 70 </a:t>
            </a:r>
            <a:r>
              <a:rPr lang="tr-TR" sz="1400" dirty="0" err="1">
                <a:solidFill>
                  <a:schemeClr val="bg1"/>
                </a:solidFill>
              </a:rPr>
              <a:t>Odunpazarı</a:t>
            </a:r>
            <a:r>
              <a:rPr lang="tr-TR" sz="1400" dirty="0">
                <a:solidFill>
                  <a:schemeClr val="bg1"/>
                </a:solidFill>
              </a:rPr>
              <a:t>-ESKİŞEHİR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CC109BE8-2934-4CA4-BD6F-9D3AD8CAE8A0}"/>
              </a:ext>
            </a:extLst>
          </p:cNvPr>
          <p:cNvSpPr txBox="1"/>
          <p:nvPr/>
        </p:nvSpPr>
        <p:spPr>
          <a:xfrm>
            <a:off x="4144598" y="5667373"/>
            <a:ext cx="3902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ESKİŞEHİR HENTBOL SPOR KULÜBÜ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40EFC288-CED0-498C-B202-1E425CC07095}"/>
              </a:ext>
            </a:extLst>
          </p:cNvPr>
          <p:cNvSpPr txBox="1"/>
          <p:nvPr/>
        </p:nvSpPr>
        <p:spPr>
          <a:xfrm>
            <a:off x="4599177" y="6401356"/>
            <a:ext cx="2993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>
                <a:solidFill>
                  <a:schemeClr val="bg1"/>
                </a:solidFill>
              </a:rPr>
              <a:t>www.eskisehirhentbolsporkulubu.com</a:t>
            </a:r>
          </a:p>
        </p:txBody>
      </p:sp>
    </p:spTree>
    <p:extLst>
      <p:ext uri="{BB962C8B-B14F-4D97-AF65-F5344CB8AC3E}">
        <p14:creationId xmlns:p14="http://schemas.microsoft.com/office/powerpoint/2010/main" val="3194914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4A5494F-4D1A-4942-82B2-0472260DC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57D215E-174B-485A-B06A-8C6A54EB0519}"/>
              </a:ext>
            </a:extLst>
          </p:cNvPr>
          <p:cNvSpPr txBox="1"/>
          <p:nvPr/>
        </p:nvSpPr>
        <p:spPr>
          <a:xfrm>
            <a:off x="952499" y="302755"/>
            <a:ext cx="1028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</a:rPr>
              <a:t>MİNİ HENTBOL</a:t>
            </a:r>
            <a:r>
              <a:rPr lang="tr-TR" sz="2400" b="1" dirty="0">
                <a:solidFill>
                  <a:schemeClr val="bg1"/>
                </a:solidFill>
                <a:effectLst/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ÖĞRETİM İLKELERİ</a:t>
            </a:r>
            <a:endParaRPr lang="en-US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B7EBB03-3483-4A1E-BBF5-CD36A0863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13953"/>
            <a:ext cx="720000" cy="72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6C8CA01-6AC5-4EB6-BFEE-B1A73DF8A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23" y="283056"/>
            <a:ext cx="709254" cy="720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8725AE2-2EEE-4857-93BA-3F0B006FFB03}"/>
              </a:ext>
            </a:extLst>
          </p:cNvPr>
          <p:cNvSpPr txBox="1"/>
          <p:nvPr/>
        </p:nvSpPr>
        <p:spPr>
          <a:xfrm>
            <a:off x="4335902" y="768966"/>
            <a:ext cx="3520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tr-TR" sz="2400" b="1" dirty="0">
                <a:solidFill>
                  <a:schemeClr val="bg1"/>
                </a:solidFill>
              </a:rPr>
              <a:t>BASAMAK ‘BEN ve TOP’</a:t>
            </a:r>
          </a:p>
        </p:txBody>
      </p:sp>
      <p:graphicFrame>
        <p:nvGraphicFramePr>
          <p:cNvPr id="13" name="Tablo 13">
            <a:extLst>
              <a:ext uri="{FF2B5EF4-FFF2-40B4-BE49-F238E27FC236}">
                <a16:creationId xmlns:a16="http://schemas.microsoft.com/office/drawing/2014/main" id="{38123ECE-5A7E-4871-ABA2-EAAAF29EA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989048"/>
              </p:ext>
            </p:extLst>
          </p:nvPr>
        </p:nvGraphicFramePr>
        <p:xfrm>
          <a:off x="952499" y="1857630"/>
          <a:ext cx="10363199" cy="3535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825">
                  <a:extLst>
                    <a:ext uri="{9D8B030D-6E8A-4147-A177-3AD203B41FA5}">
                      <a16:colId xmlns:a16="http://schemas.microsoft.com/office/drawing/2014/main" val="2131268789"/>
                    </a:ext>
                  </a:extLst>
                </a:gridCol>
                <a:gridCol w="8572500">
                  <a:extLst>
                    <a:ext uri="{9D8B030D-6E8A-4147-A177-3AD203B41FA5}">
                      <a16:colId xmlns:a16="http://schemas.microsoft.com/office/drawing/2014/main" val="3646626235"/>
                    </a:ext>
                  </a:extLst>
                </a:gridCol>
                <a:gridCol w="1285874">
                  <a:extLst>
                    <a:ext uri="{9D8B030D-6E8A-4147-A177-3AD203B41FA5}">
                      <a16:colId xmlns:a16="http://schemas.microsoft.com/office/drawing/2014/main" val="30559521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Gündüz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Gece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takım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çizginin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tarafında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yüz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yüze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dururlar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Gün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işaretinden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sonra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gündüz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takımlarının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elemanlarını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arkadaki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elemanlarını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arkadaki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çizgiye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ulaşmadan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yakalamaya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tr-TR" sz="16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1482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Renkli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Bandı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Çalma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oyuncunun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arkasında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renkli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band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vardır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İşaretle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birlikte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hem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kendi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arkalarındaki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bandı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aldırmamaya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çalışıp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hem de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rakiplerinin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arkasındaki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bandı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çalmaya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tr-TR" sz="16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12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Eşli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Yakalama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eş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elele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tutuşarak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salon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içindeki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diğer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yakalamaya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Yakaladıkları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her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eşin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elinden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tutarak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yakalayıcı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gruptan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olur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dörtlü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olunca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ikişer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kişi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olarak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ayrılırlar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devam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tr-TR" sz="16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9146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Horoz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Şahin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5-6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“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Horoz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diye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adlandırılacak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oyuncunun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arkasına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birbirlerinin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bellerinden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sarılarak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sıralanırlar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“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Şahin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diye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adlandırılan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Horozun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arkasındaki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yakalamaya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0267300"/>
                  </a:ext>
                </a:extLst>
              </a:tr>
            </a:tbl>
          </a:graphicData>
        </a:graphic>
      </p:graphicFrame>
      <p:sp>
        <p:nvSpPr>
          <p:cNvPr id="14" name="Metin kutusu 13">
            <a:extLst>
              <a:ext uri="{FF2B5EF4-FFF2-40B4-BE49-F238E27FC236}">
                <a16:creationId xmlns:a16="http://schemas.microsoft.com/office/drawing/2014/main" id="{34444F74-311C-49BD-878D-F215F10F8226}"/>
              </a:ext>
            </a:extLst>
          </p:cNvPr>
          <p:cNvSpPr txBox="1"/>
          <p:nvPr/>
        </p:nvSpPr>
        <p:spPr>
          <a:xfrm>
            <a:off x="1466850" y="1352046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ISINMA</a:t>
            </a:r>
          </a:p>
        </p:txBody>
      </p:sp>
    </p:spTree>
    <p:extLst>
      <p:ext uri="{BB962C8B-B14F-4D97-AF65-F5344CB8AC3E}">
        <p14:creationId xmlns:p14="http://schemas.microsoft.com/office/powerpoint/2010/main" val="2418745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4A5494F-4D1A-4942-82B2-0472260DC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57D215E-174B-485A-B06A-8C6A54EB0519}"/>
              </a:ext>
            </a:extLst>
          </p:cNvPr>
          <p:cNvSpPr txBox="1"/>
          <p:nvPr/>
        </p:nvSpPr>
        <p:spPr>
          <a:xfrm>
            <a:off x="952499" y="302755"/>
            <a:ext cx="1028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</a:rPr>
              <a:t>MİNİ HENTBOL</a:t>
            </a:r>
            <a:r>
              <a:rPr lang="tr-TR" sz="2400" b="1" dirty="0">
                <a:solidFill>
                  <a:schemeClr val="bg1"/>
                </a:solidFill>
                <a:effectLst/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ÖĞRETİM İLKELERİ</a:t>
            </a:r>
            <a:endParaRPr lang="en-US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B7EBB03-3483-4A1E-BBF5-CD36A0863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13953"/>
            <a:ext cx="720000" cy="72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6C8CA01-6AC5-4EB6-BFEE-B1A73DF8A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23" y="283056"/>
            <a:ext cx="709254" cy="720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8725AE2-2EEE-4857-93BA-3F0B006FFB03}"/>
              </a:ext>
            </a:extLst>
          </p:cNvPr>
          <p:cNvSpPr txBox="1"/>
          <p:nvPr/>
        </p:nvSpPr>
        <p:spPr>
          <a:xfrm>
            <a:off x="4335902" y="768966"/>
            <a:ext cx="3520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tr-TR" sz="2400" b="1" dirty="0">
                <a:solidFill>
                  <a:schemeClr val="bg1"/>
                </a:solidFill>
              </a:rPr>
              <a:t>BASAMAK ‘BEN ve TOP’</a:t>
            </a:r>
          </a:p>
        </p:txBody>
      </p:sp>
      <p:graphicFrame>
        <p:nvGraphicFramePr>
          <p:cNvPr id="13" name="Tablo 13">
            <a:extLst>
              <a:ext uri="{FF2B5EF4-FFF2-40B4-BE49-F238E27FC236}">
                <a16:creationId xmlns:a16="http://schemas.microsoft.com/office/drawing/2014/main" id="{38123ECE-5A7E-4871-ABA2-EAAAF29EA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904447"/>
              </p:ext>
            </p:extLst>
          </p:nvPr>
        </p:nvGraphicFramePr>
        <p:xfrm>
          <a:off x="952499" y="1741549"/>
          <a:ext cx="10363199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825">
                  <a:extLst>
                    <a:ext uri="{9D8B030D-6E8A-4147-A177-3AD203B41FA5}">
                      <a16:colId xmlns:a16="http://schemas.microsoft.com/office/drawing/2014/main" val="2131268789"/>
                    </a:ext>
                  </a:extLst>
                </a:gridCol>
                <a:gridCol w="8572500">
                  <a:extLst>
                    <a:ext uri="{9D8B030D-6E8A-4147-A177-3AD203B41FA5}">
                      <a16:colId xmlns:a16="http://schemas.microsoft.com/office/drawing/2014/main" val="3646626235"/>
                    </a:ext>
                  </a:extLst>
                </a:gridCol>
                <a:gridCol w="1285874">
                  <a:extLst>
                    <a:ext uri="{9D8B030D-6E8A-4147-A177-3AD203B41FA5}">
                      <a16:colId xmlns:a16="http://schemas.microsoft.com/office/drawing/2014/main" val="30559521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Baş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Kuyruğu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Yakalar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birbirlerinin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bellerinden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tutarak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sıralanırlar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öndeki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arkadakini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yakalamaya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(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Arkadaki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gurptan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kopmamaya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1482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Çift-Yatak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eşler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halinde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salonun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yüzeyine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sırt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üstü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uzanmışlardır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Ayakta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vardır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Bunlardan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birisi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“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Tavşan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diye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adlandırılacaktır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Diğer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oyuncuyu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yakalamaya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Tavşan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yakalanmamak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için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yerde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yatan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eşlerin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birinin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yanına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uzanır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Bu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sefer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çiftin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diğer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eşi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uzandığı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yerden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kalkarak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kaçar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başka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bulmaya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12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Yakala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Kurtar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salondaki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kovalayarak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onlara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dokunmaya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Ebenin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dokunduğu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bacaklarını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açarak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olduğu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yerde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ayakta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durur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Eğer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oyunculardan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birisi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yakalanmadan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gelip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oyuncunun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bacakaları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arasından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geçerse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serbest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kalır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9146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Renkli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Oyuncuların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her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renkle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adlandırılır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bütün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salonun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enine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koşarlar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Antrenör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rengi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söyler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Rengi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söylenen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kişi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kısa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sürede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hentbol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gol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çizgisine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dokunmak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zorundadır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Diğerleri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yakalamaya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0267300"/>
                  </a:ext>
                </a:extLst>
              </a:tr>
            </a:tbl>
          </a:graphicData>
        </a:graphic>
      </p:graphicFrame>
      <p:sp>
        <p:nvSpPr>
          <p:cNvPr id="14" name="Metin kutusu 13">
            <a:extLst>
              <a:ext uri="{FF2B5EF4-FFF2-40B4-BE49-F238E27FC236}">
                <a16:creationId xmlns:a16="http://schemas.microsoft.com/office/drawing/2014/main" id="{34444F74-311C-49BD-878D-F215F10F8226}"/>
              </a:ext>
            </a:extLst>
          </p:cNvPr>
          <p:cNvSpPr txBox="1"/>
          <p:nvPr/>
        </p:nvSpPr>
        <p:spPr>
          <a:xfrm>
            <a:off x="1466850" y="1352046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ISINMA</a:t>
            </a:r>
          </a:p>
        </p:txBody>
      </p:sp>
    </p:spTree>
    <p:extLst>
      <p:ext uri="{BB962C8B-B14F-4D97-AF65-F5344CB8AC3E}">
        <p14:creationId xmlns:p14="http://schemas.microsoft.com/office/powerpoint/2010/main" val="1937305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4A5494F-4D1A-4942-82B2-0472260DC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57D215E-174B-485A-B06A-8C6A54EB0519}"/>
              </a:ext>
            </a:extLst>
          </p:cNvPr>
          <p:cNvSpPr txBox="1"/>
          <p:nvPr/>
        </p:nvSpPr>
        <p:spPr>
          <a:xfrm>
            <a:off x="952499" y="302755"/>
            <a:ext cx="1028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</a:rPr>
              <a:t>MİNİ HENTBOL</a:t>
            </a:r>
            <a:r>
              <a:rPr lang="tr-TR" sz="2400" b="1" dirty="0">
                <a:solidFill>
                  <a:schemeClr val="bg1"/>
                </a:solidFill>
                <a:effectLst/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ÖĞRETİM İLKELERİ</a:t>
            </a:r>
            <a:endParaRPr lang="en-US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B7EBB03-3483-4A1E-BBF5-CD36A0863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13953"/>
            <a:ext cx="720000" cy="72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6C8CA01-6AC5-4EB6-BFEE-B1A73DF8A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23" y="283056"/>
            <a:ext cx="709254" cy="720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8725AE2-2EEE-4857-93BA-3F0B006FFB03}"/>
              </a:ext>
            </a:extLst>
          </p:cNvPr>
          <p:cNvSpPr txBox="1"/>
          <p:nvPr/>
        </p:nvSpPr>
        <p:spPr>
          <a:xfrm>
            <a:off x="4335902" y="768966"/>
            <a:ext cx="3520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tr-TR" sz="2400" b="1" dirty="0">
                <a:solidFill>
                  <a:schemeClr val="bg1"/>
                </a:solidFill>
              </a:rPr>
              <a:t>BASAMAK ‘BEN ve TOP’</a:t>
            </a:r>
          </a:p>
        </p:txBody>
      </p:sp>
      <p:graphicFrame>
        <p:nvGraphicFramePr>
          <p:cNvPr id="13" name="Tablo 13">
            <a:extLst>
              <a:ext uri="{FF2B5EF4-FFF2-40B4-BE49-F238E27FC236}">
                <a16:creationId xmlns:a16="http://schemas.microsoft.com/office/drawing/2014/main" id="{38123ECE-5A7E-4871-ABA2-EAAAF29EA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225221"/>
              </p:ext>
            </p:extLst>
          </p:nvPr>
        </p:nvGraphicFramePr>
        <p:xfrm>
          <a:off x="952499" y="1872140"/>
          <a:ext cx="10363199" cy="435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825">
                  <a:extLst>
                    <a:ext uri="{9D8B030D-6E8A-4147-A177-3AD203B41FA5}">
                      <a16:colId xmlns:a16="http://schemas.microsoft.com/office/drawing/2014/main" val="2131268789"/>
                    </a:ext>
                  </a:extLst>
                </a:gridCol>
                <a:gridCol w="8572500">
                  <a:extLst>
                    <a:ext uri="{9D8B030D-6E8A-4147-A177-3AD203B41FA5}">
                      <a16:colId xmlns:a16="http://schemas.microsoft.com/office/drawing/2014/main" val="3646626235"/>
                    </a:ext>
                  </a:extLst>
                </a:gridCol>
                <a:gridCol w="1285874">
                  <a:extLst>
                    <a:ext uri="{9D8B030D-6E8A-4147-A177-3AD203B41FA5}">
                      <a16:colId xmlns:a16="http://schemas.microsoft.com/office/drawing/2014/main" val="30559521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Alıp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Taşıma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çizgi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halinde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olurlar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Karşı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çizginin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arkasındaki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topları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işaretle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başlayarak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kendi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taraflarına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taşırlar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fazla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top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taşıyan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birinci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olur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1482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Taşıma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Operasyonu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3-5’li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gruplara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ayrılır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İlk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birinci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halkadaki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topları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ikinci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halkaya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taşıdıktan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sonra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ikinci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oyuncunun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eline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vurur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topları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ikinci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halkaya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taşır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şekilde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ulaşan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galip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gelir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12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Çalma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çizginin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her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yanında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dururlar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Tam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ortada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top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vardır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İşaretle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birlikte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bur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alıp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kendi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taraflarına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götürmeye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alamayan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rakibine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dokunmaya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9146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Yuvarlayarak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Slalom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yuvarlayarak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engeller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arasında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slalom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yaparak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tekrar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başlama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çizgisine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dönerler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eşlerine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teslim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ederler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0267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Numaraların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Yarışı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dörderli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gruplara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ayrılır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Her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oyuncunun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numarası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vardır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Numarası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söylenen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grubun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etrafında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yuvarlayarak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taşıyarak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tur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tekrar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yerine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döner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6947575"/>
                  </a:ext>
                </a:extLst>
              </a:tr>
            </a:tbl>
          </a:graphicData>
        </a:graphic>
      </p:graphicFrame>
      <p:sp>
        <p:nvSpPr>
          <p:cNvPr id="14" name="Metin kutusu 13">
            <a:extLst>
              <a:ext uri="{FF2B5EF4-FFF2-40B4-BE49-F238E27FC236}">
                <a16:creationId xmlns:a16="http://schemas.microsoft.com/office/drawing/2014/main" id="{34444F74-311C-49BD-878D-F215F10F8226}"/>
              </a:ext>
            </a:extLst>
          </p:cNvPr>
          <p:cNvSpPr txBox="1"/>
          <p:nvPr/>
        </p:nvSpPr>
        <p:spPr>
          <a:xfrm>
            <a:off x="1428750" y="1230631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ÖĞRENME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A96C2F9-2D75-4489-9146-0ED4F0D8549B}"/>
              </a:ext>
            </a:extLst>
          </p:cNvPr>
          <p:cNvSpPr txBox="1"/>
          <p:nvPr/>
        </p:nvSpPr>
        <p:spPr>
          <a:xfrm>
            <a:off x="1428750" y="1500445"/>
            <a:ext cx="3075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effectLst/>
              </a:rPr>
              <a:t>Taşıma</a:t>
            </a:r>
            <a:r>
              <a:rPr lang="en-US" sz="1400" b="1" dirty="0">
                <a:solidFill>
                  <a:schemeClr val="bg1"/>
                </a:solidFill>
                <a:effectLst/>
              </a:rPr>
              <a:t>, </a:t>
            </a:r>
            <a:r>
              <a:rPr lang="en-US" sz="1400" b="1" dirty="0" err="1">
                <a:solidFill>
                  <a:schemeClr val="bg1"/>
                </a:solidFill>
                <a:effectLst/>
              </a:rPr>
              <a:t>Yuvarlama</a:t>
            </a:r>
            <a:r>
              <a:rPr lang="en-US" sz="1400" b="1" dirty="0">
                <a:solidFill>
                  <a:schemeClr val="bg1"/>
                </a:solidFill>
                <a:effectLst/>
              </a:rPr>
              <a:t>, </a:t>
            </a:r>
            <a:r>
              <a:rPr lang="en-US" sz="1400" b="1" dirty="0" err="1">
                <a:solidFill>
                  <a:schemeClr val="bg1"/>
                </a:solidFill>
                <a:effectLst/>
              </a:rPr>
              <a:t>Atma</a:t>
            </a:r>
            <a:r>
              <a:rPr lang="en-US" sz="1400" b="1" dirty="0">
                <a:solidFill>
                  <a:schemeClr val="bg1"/>
                </a:solidFill>
                <a:effectLst/>
              </a:rPr>
              <a:t>, Pas </a:t>
            </a:r>
            <a:r>
              <a:rPr lang="en-US" sz="1400" b="1" dirty="0" err="1">
                <a:solidFill>
                  <a:schemeClr val="bg1"/>
                </a:solidFill>
                <a:effectLst/>
              </a:rPr>
              <a:t>Aktarma</a:t>
            </a:r>
            <a:endParaRPr lang="en-US" sz="1400" b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69513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4A5494F-4D1A-4942-82B2-0472260DC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57D215E-174B-485A-B06A-8C6A54EB0519}"/>
              </a:ext>
            </a:extLst>
          </p:cNvPr>
          <p:cNvSpPr txBox="1"/>
          <p:nvPr/>
        </p:nvSpPr>
        <p:spPr>
          <a:xfrm>
            <a:off x="952499" y="302755"/>
            <a:ext cx="1028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</a:rPr>
              <a:t>MİNİ HENTBOL</a:t>
            </a:r>
            <a:r>
              <a:rPr lang="tr-TR" sz="2400" b="1" dirty="0">
                <a:solidFill>
                  <a:schemeClr val="bg1"/>
                </a:solidFill>
                <a:effectLst/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ÖĞRETİM İLKELERİ</a:t>
            </a:r>
            <a:endParaRPr lang="en-US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B7EBB03-3483-4A1E-BBF5-CD36A0863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13953"/>
            <a:ext cx="720000" cy="72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6C8CA01-6AC5-4EB6-BFEE-B1A73DF8A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23" y="283056"/>
            <a:ext cx="709254" cy="720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8725AE2-2EEE-4857-93BA-3F0B006FFB03}"/>
              </a:ext>
            </a:extLst>
          </p:cNvPr>
          <p:cNvSpPr txBox="1"/>
          <p:nvPr/>
        </p:nvSpPr>
        <p:spPr>
          <a:xfrm>
            <a:off x="4335902" y="768966"/>
            <a:ext cx="3520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tr-TR" sz="2400" b="1" dirty="0">
                <a:solidFill>
                  <a:schemeClr val="bg1"/>
                </a:solidFill>
              </a:rPr>
              <a:t>BASAMAK ‘BEN ve TOP’</a:t>
            </a:r>
          </a:p>
        </p:txBody>
      </p:sp>
      <p:graphicFrame>
        <p:nvGraphicFramePr>
          <p:cNvPr id="13" name="Tablo 13">
            <a:extLst>
              <a:ext uri="{FF2B5EF4-FFF2-40B4-BE49-F238E27FC236}">
                <a16:creationId xmlns:a16="http://schemas.microsoft.com/office/drawing/2014/main" id="{38123ECE-5A7E-4871-ABA2-EAAAF29EA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354286"/>
              </p:ext>
            </p:extLst>
          </p:nvPr>
        </p:nvGraphicFramePr>
        <p:xfrm>
          <a:off x="952499" y="1862832"/>
          <a:ext cx="10363199" cy="460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825">
                  <a:extLst>
                    <a:ext uri="{9D8B030D-6E8A-4147-A177-3AD203B41FA5}">
                      <a16:colId xmlns:a16="http://schemas.microsoft.com/office/drawing/2014/main" val="2131268789"/>
                    </a:ext>
                  </a:extLst>
                </a:gridCol>
                <a:gridCol w="8572500">
                  <a:extLst>
                    <a:ext uri="{9D8B030D-6E8A-4147-A177-3AD203B41FA5}">
                      <a16:colId xmlns:a16="http://schemas.microsoft.com/office/drawing/2014/main" val="3646626235"/>
                    </a:ext>
                  </a:extLst>
                </a:gridCol>
                <a:gridCol w="1285874">
                  <a:extLst>
                    <a:ext uri="{9D8B030D-6E8A-4147-A177-3AD203B41FA5}">
                      <a16:colId xmlns:a16="http://schemas.microsoft.com/office/drawing/2014/main" val="30559521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Usta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Çırağı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çiftte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top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vardır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Usta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salon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etrafında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yuvarlayarak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koşar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çırağı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yuvarlayarak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ustayı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yakalamaya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12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Uzağa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Top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Fırlatma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belli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mesafeye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atmaya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Eğer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bunu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başarırsa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dahaki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sefere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daha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büyük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atmaya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başardıkça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ebadı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büyür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Bu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sırası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tenis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mini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hentbol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futbol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basketbol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sağlık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kullanılır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9146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Hedef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Atış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belirlenen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hedeflere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vurmaya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vurdukları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her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hedef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için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alırlar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sonunda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fazla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toplayan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galip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gelir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0267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Değiştirme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eşit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ölçüde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salona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dağıtılmış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minderler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üzerinde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toplarla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dururlar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Komutla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birlikte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toplarını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diğer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gruptaki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oyuncuların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topları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değiştirirler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8313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Parkur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oyuncudan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oluşur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kale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alaanında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diğer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diğer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kale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alanında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bekler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ortada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vardır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Komutla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birlikte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koşar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zıplatır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Takla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yakalar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karşıdakş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eşine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208432"/>
                  </a:ext>
                </a:extLst>
              </a:tr>
            </a:tbl>
          </a:graphicData>
        </a:graphic>
      </p:graphicFrame>
      <p:sp>
        <p:nvSpPr>
          <p:cNvPr id="14" name="Metin kutusu 13">
            <a:extLst>
              <a:ext uri="{FF2B5EF4-FFF2-40B4-BE49-F238E27FC236}">
                <a16:creationId xmlns:a16="http://schemas.microsoft.com/office/drawing/2014/main" id="{34444F74-311C-49BD-878D-F215F10F8226}"/>
              </a:ext>
            </a:extLst>
          </p:cNvPr>
          <p:cNvSpPr txBox="1"/>
          <p:nvPr/>
        </p:nvSpPr>
        <p:spPr>
          <a:xfrm>
            <a:off x="1428750" y="1230631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ÖĞRENME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A96C2F9-2D75-4489-9146-0ED4F0D8549B}"/>
              </a:ext>
            </a:extLst>
          </p:cNvPr>
          <p:cNvSpPr txBox="1"/>
          <p:nvPr/>
        </p:nvSpPr>
        <p:spPr>
          <a:xfrm>
            <a:off x="1428750" y="1500445"/>
            <a:ext cx="3075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effectLst/>
              </a:rPr>
              <a:t>Taşıma</a:t>
            </a:r>
            <a:r>
              <a:rPr lang="en-US" sz="1400" b="1" dirty="0">
                <a:solidFill>
                  <a:schemeClr val="bg1"/>
                </a:solidFill>
                <a:effectLst/>
              </a:rPr>
              <a:t>, </a:t>
            </a:r>
            <a:r>
              <a:rPr lang="en-US" sz="1400" b="1" dirty="0" err="1">
                <a:solidFill>
                  <a:schemeClr val="bg1"/>
                </a:solidFill>
                <a:effectLst/>
              </a:rPr>
              <a:t>Yuvarlama</a:t>
            </a:r>
            <a:r>
              <a:rPr lang="en-US" sz="1400" b="1" dirty="0">
                <a:solidFill>
                  <a:schemeClr val="bg1"/>
                </a:solidFill>
                <a:effectLst/>
              </a:rPr>
              <a:t>, </a:t>
            </a:r>
            <a:r>
              <a:rPr lang="en-US" sz="1400" b="1" dirty="0" err="1">
                <a:solidFill>
                  <a:schemeClr val="bg1"/>
                </a:solidFill>
                <a:effectLst/>
              </a:rPr>
              <a:t>Atma</a:t>
            </a:r>
            <a:r>
              <a:rPr lang="en-US" sz="1400" b="1" dirty="0">
                <a:solidFill>
                  <a:schemeClr val="bg1"/>
                </a:solidFill>
                <a:effectLst/>
              </a:rPr>
              <a:t>, Pas </a:t>
            </a:r>
            <a:r>
              <a:rPr lang="en-US" sz="1400" b="1" dirty="0" err="1">
                <a:solidFill>
                  <a:schemeClr val="bg1"/>
                </a:solidFill>
                <a:effectLst/>
              </a:rPr>
              <a:t>Aktarma</a:t>
            </a:r>
            <a:endParaRPr lang="en-US" sz="1400" b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5088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4A5494F-4D1A-4942-82B2-0472260DC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57D215E-174B-485A-B06A-8C6A54EB0519}"/>
              </a:ext>
            </a:extLst>
          </p:cNvPr>
          <p:cNvSpPr txBox="1"/>
          <p:nvPr/>
        </p:nvSpPr>
        <p:spPr>
          <a:xfrm>
            <a:off x="952499" y="302755"/>
            <a:ext cx="1028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</a:rPr>
              <a:t>MİNİ HENTBOL</a:t>
            </a:r>
            <a:r>
              <a:rPr lang="tr-TR" sz="2400" b="1" dirty="0">
                <a:solidFill>
                  <a:schemeClr val="bg1"/>
                </a:solidFill>
                <a:effectLst/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ÖĞRETİM İLKELERİ</a:t>
            </a:r>
            <a:endParaRPr lang="en-US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B7EBB03-3483-4A1E-BBF5-CD36A0863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13953"/>
            <a:ext cx="720000" cy="72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6C8CA01-6AC5-4EB6-BFEE-B1A73DF8A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23" y="283056"/>
            <a:ext cx="709254" cy="720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8725AE2-2EEE-4857-93BA-3F0B006FFB03}"/>
              </a:ext>
            </a:extLst>
          </p:cNvPr>
          <p:cNvSpPr txBox="1"/>
          <p:nvPr/>
        </p:nvSpPr>
        <p:spPr>
          <a:xfrm>
            <a:off x="4335902" y="768966"/>
            <a:ext cx="3520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tr-TR" sz="2400" b="1" dirty="0">
                <a:solidFill>
                  <a:schemeClr val="bg1"/>
                </a:solidFill>
              </a:rPr>
              <a:t>BASAMAK ‘BEN ve TOP’</a:t>
            </a:r>
          </a:p>
        </p:txBody>
      </p:sp>
      <p:graphicFrame>
        <p:nvGraphicFramePr>
          <p:cNvPr id="13" name="Tablo 13">
            <a:extLst>
              <a:ext uri="{FF2B5EF4-FFF2-40B4-BE49-F238E27FC236}">
                <a16:creationId xmlns:a16="http://schemas.microsoft.com/office/drawing/2014/main" id="{38123ECE-5A7E-4871-ABA2-EAAAF29EA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570176"/>
              </p:ext>
            </p:extLst>
          </p:nvPr>
        </p:nvGraphicFramePr>
        <p:xfrm>
          <a:off x="952499" y="1821834"/>
          <a:ext cx="10363199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825">
                  <a:extLst>
                    <a:ext uri="{9D8B030D-6E8A-4147-A177-3AD203B41FA5}">
                      <a16:colId xmlns:a16="http://schemas.microsoft.com/office/drawing/2014/main" val="2131268789"/>
                    </a:ext>
                  </a:extLst>
                </a:gridCol>
                <a:gridCol w="8572500">
                  <a:extLst>
                    <a:ext uri="{9D8B030D-6E8A-4147-A177-3AD203B41FA5}">
                      <a16:colId xmlns:a16="http://schemas.microsoft.com/office/drawing/2014/main" val="3646626235"/>
                    </a:ext>
                  </a:extLst>
                </a:gridCol>
                <a:gridCol w="1285874">
                  <a:extLst>
                    <a:ext uri="{9D8B030D-6E8A-4147-A177-3AD203B41FA5}">
                      <a16:colId xmlns:a16="http://schemas.microsoft.com/office/drawing/2014/main" val="30559521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Kutuyu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Boşaltma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kutu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içindeki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topları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değişik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yönlere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diğer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topları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tekrar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kutuya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doldurmaya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1482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Topları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Taşıma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Bütün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ortada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büyük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kutu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içindedir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Komutla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birlikte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her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takım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topları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kendi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kutularına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taşımaya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fazla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top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taşıyan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takım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galiptir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12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Taşıma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Yarışması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takımı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kendi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kutusundaki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topaları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takımın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kutusuna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taşır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Buna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karşılık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takımı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kendi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kutusundaki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topları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takımın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kutusuna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taşır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Belirlenen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bitince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kutusunda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top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takım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galip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gelir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2259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Taşıma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Yarışması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birinci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yarışmaya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benzer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Fakat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bunda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her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takımın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oyuncusu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ikiye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ayrılarak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sahanın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yarısında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dururlar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sahaya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getirir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arkadaşına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da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rakip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takımın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kutusuna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koyar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801644"/>
                  </a:ext>
                </a:extLst>
              </a:tr>
            </a:tbl>
          </a:graphicData>
        </a:graphic>
      </p:graphicFrame>
      <p:sp>
        <p:nvSpPr>
          <p:cNvPr id="14" name="Metin kutusu 13">
            <a:extLst>
              <a:ext uri="{FF2B5EF4-FFF2-40B4-BE49-F238E27FC236}">
                <a16:creationId xmlns:a16="http://schemas.microsoft.com/office/drawing/2014/main" id="{34444F74-311C-49BD-878D-F215F10F8226}"/>
              </a:ext>
            </a:extLst>
          </p:cNvPr>
          <p:cNvSpPr txBox="1"/>
          <p:nvPr/>
        </p:nvSpPr>
        <p:spPr>
          <a:xfrm>
            <a:off x="1428750" y="1230631"/>
            <a:ext cx="1323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UYGULAMA</a:t>
            </a:r>
          </a:p>
        </p:txBody>
      </p:sp>
    </p:spTree>
    <p:extLst>
      <p:ext uri="{BB962C8B-B14F-4D97-AF65-F5344CB8AC3E}">
        <p14:creationId xmlns:p14="http://schemas.microsoft.com/office/powerpoint/2010/main" val="431461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4A5494F-4D1A-4942-82B2-0472260DC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57D215E-174B-485A-B06A-8C6A54EB0519}"/>
              </a:ext>
            </a:extLst>
          </p:cNvPr>
          <p:cNvSpPr txBox="1"/>
          <p:nvPr/>
        </p:nvSpPr>
        <p:spPr>
          <a:xfrm>
            <a:off x="952499" y="302755"/>
            <a:ext cx="1028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</a:rPr>
              <a:t>MİNİ HENTBOL</a:t>
            </a:r>
            <a:r>
              <a:rPr lang="tr-TR" sz="2400" b="1" dirty="0">
                <a:solidFill>
                  <a:schemeClr val="bg1"/>
                </a:solidFill>
                <a:effectLst/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ÖĞRETİM İLKELERİ</a:t>
            </a:r>
            <a:endParaRPr lang="en-US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B7EBB03-3483-4A1E-BBF5-CD36A0863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13953"/>
            <a:ext cx="720000" cy="72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6C8CA01-6AC5-4EB6-BFEE-B1A73DF8A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23" y="283056"/>
            <a:ext cx="709254" cy="720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8725AE2-2EEE-4857-93BA-3F0B006FFB03}"/>
              </a:ext>
            </a:extLst>
          </p:cNvPr>
          <p:cNvSpPr txBox="1"/>
          <p:nvPr/>
        </p:nvSpPr>
        <p:spPr>
          <a:xfrm>
            <a:off x="4335902" y="768966"/>
            <a:ext cx="3520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tr-TR" sz="2400" b="1" dirty="0">
                <a:solidFill>
                  <a:schemeClr val="bg1"/>
                </a:solidFill>
              </a:rPr>
              <a:t>BASAMAK ‘BEN ve TOP’</a:t>
            </a:r>
          </a:p>
        </p:txBody>
      </p:sp>
      <p:graphicFrame>
        <p:nvGraphicFramePr>
          <p:cNvPr id="13" name="Tablo 13">
            <a:extLst>
              <a:ext uri="{FF2B5EF4-FFF2-40B4-BE49-F238E27FC236}">
                <a16:creationId xmlns:a16="http://schemas.microsoft.com/office/drawing/2014/main" id="{38123ECE-5A7E-4871-ABA2-EAAAF29EA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058204"/>
              </p:ext>
            </p:extLst>
          </p:nvPr>
        </p:nvGraphicFramePr>
        <p:xfrm>
          <a:off x="952499" y="1821834"/>
          <a:ext cx="10363199" cy="435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825">
                  <a:extLst>
                    <a:ext uri="{9D8B030D-6E8A-4147-A177-3AD203B41FA5}">
                      <a16:colId xmlns:a16="http://schemas.microsoft.com/office/drawing/2014/main" val="2131268789"/>
                    </a:ext>
                  </a:extLst>
                </a:gridCol>
                <a:gridCol w="8572500">
                  <a:extLst>
                    <a:ext uri="{9D8B030D-6E8A-4147-A177-3AD203B41FA5}">
                      <a16:colId xmlns:a16="http://schemas.microsoft.com/office/drawing/2014/main" val="3646626235"/>
                    </a:ext>
                  </a:extLst>
                </a:gridCol>
                <a:gridCol w="1285874">
                  <a:extLst>
                    <a:ext uri="{9D8B030D-6E8A-4147-A177-3AD203B41FA5}">
                      <a16:colId xmlns:a16="http://schemas.microsoft.com/office/drawing/2014/main" val="30559521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Engelli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Taşıma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Yarışması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yarışmada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amaç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diğer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yarışma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gibidir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Fakat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burada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ortada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top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taşımasını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engellemeye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Eğer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ortadaki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taşıyan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dokunursa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kendisine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dokunulan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tekrar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döner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değiştirir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1482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Minderden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Mindere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takımı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topları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kutusundan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kutusuna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taşımaya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B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takımı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takımı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oyuncularına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minderden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çıkmadan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dokunurlarsa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dokunulan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başlama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noktasına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döner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Minderdeki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oyuncuya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dokunmaz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12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Gün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Yarışı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takım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kendi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topunu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salon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içinde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mümkün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olduğu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kadar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süratli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şekilde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taşımaya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Belli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mesafe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sonra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eşlerine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aktararak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bayrak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yarışı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gibi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bitiş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noktasına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kadar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taşırlar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2259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Saha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Temizleme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takım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sahayı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ikiye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bölerek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paylaşırlar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Kendi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alanlarındaki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topları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diğer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rakibin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sahasına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atarak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kendi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alanlarını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temizlemeye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801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İspanyol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Duvarı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rtl="0"/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numaralı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oyunun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benzeri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oyundur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Fakat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bunda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sahanın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ortasında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duvar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şeklinde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engel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vardır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1709652"/>
                  </a:ext>
                </a:extLst>
              </a:tr>
            </a:tbl>
          </a:graphicData>
        </a:graphic>
      </p:graphicFrame>
      <p:sp>
        <p:nvSpPr>
          <p:cNvPr id="14" name="Metin kutusu 13">
            <a:extLst>
              <a:ext uri="{FF2B5EF4-FFF2-40B4-BE49-F238E27FC236}">
                <a16:creationId xmlns:a16="http://schemas.microsoft.com/office/drawing/2014/main" id="{34444F74-311C-49BD-878D-F215F10F8226}"/>
              </a:ext>
            </a:extLst>
          </p:cNvPr>
          <p:cNvSpPr txBox="1"/>
          <p:nvPr/>
        </p:nvSpPr>
        <p:spPr>
          <a:xfrm>
            <a:off x="1428750" y="1230631"/>
            <a:ext cx="1323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UYGULAMA</a:t>
            </a:r>
          </a:p>
        </p:txBody>
      </p:sp>
    </p:spTree>
    <p:extLst>
      <p:ext uri="{BB962C8B-B14F-4D97-AF65-F5344CB8AC3E}">
        <p14:creationId xmlns:p14="http://schemas.microsoft.com/office/powerpoint/2010/main" val="4050425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2791</Words>
  <Application>Microsoft Office PowerPoint</Application>
  <PresentationFormat>Geniş ekran</PresentationFormat>
  <Paragraphs>356</Paragraphs>
  <Slides>34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Roman, serif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Bersey</dc:creator>
  <cp:lastModifiedBy>Bersey</cp:lastModifiedBy>
  <cp:revision>21</cp:revision>
  <dcterms:created xsi:type="dcterms:W3CDTF">2021-01-15T05:59:27Z</dcterms:created>
  <dcterms:modified xsi:type="dcterms:W3CDTF">2021-01-15T14:14:17Z</dcterms:modified>
</cp:coreProperties>
</file>